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notesMasterIdLst>
    <p:notesMasterId r:id="rId68"/>
  </p:notesMasterIdLst>
  <p:sldIdLst>
    <p:sldId id="256" r:id="rId2"/>
    <p:sldId id="899" r:id="rId3"/>
    <p:sldId id="897" r:id="rId4"/>
    <p:sldId id="886" r:id="rId5"/>
    <p:sldId id="887" r:id="rId6"/>
    <p:sldId id="889" r:id="rId7"/>
    <p:sldId id="890" r:id="rId8"/>
    <p:sldId id="891" r:id="rId9"/>
    <p:sldId id="892" r:id="rId10"/>
    <p:sldId id="893" r:id="rId11"/>
    <p:sldId id="894" r:id="rId12"/>
    <p:sldId id="895" r:id="rId13"/>
    <p:sldId id="896" r:id="rId14"/>
    <p:sldId id="898" r:id="rId15"/>
    <p:sldId id="918" r:id="rId16"/>
    <p:sldId id="468" r:id="rId17"/>
    <p:sldId id="467" r:id="rId18"/>
    <p:sldId id="465" r:id="rId19"/>
    <p:sldId id="469" r:id="rId20"/>
    <p:sldId id="632" r:id="rId21"/>
    <p:sldId id="466" r:id="rId22"/>
    <p:sldId id="620" r:id="rId23"/>
    <p:sldId id="633" r:id="rId24"/>
    <p:sldId id="463" r:id="rId25"/>
    <p:sldId id="472" r:id="rId26"/>
    <p:sldId id="464" r:id="rId27"/>
    <p:sldId id="470" r:id="rId28"/>
    <p:sldId id="476" r:id="rId29"/>
    <p:sldId id="904" r:id="rId30"/>
    <p:sldId id="905" r:id="rId31"/>
    <p:sldId id="473" r:id="rId32"/>
    <p:sldId id="474" r:id="rId33"/>
    <p:sldId id="477" r:id="rId34"/>
    <p:sldId id="621" r:id="rId35"/>
    <p:sldId id="471" r:id="rId36"/>
    <p:sldId id="478" r:id="rId37"/>
    <p:sldId id="481" r:id="rId38"/>
    <p:sldId id="912" r:id="rId39"/>
    <p:sldId id="913" r:id="rId40"/>
    <p:sldId id="914" r:id="rId41"/>
    <p:sldId id="915" r:id="rId42"/>
    <p:sldId id="916" r:id="rId43"/>
    <p:sldId id="917" r:id="rId44"/>
    <p:sldId id="902" r:id="rId45"/>
    <p:sldId id="903" r:id="rId46"/>
    <p:sldId id="881" r:id="rId47"/>
    <p:sldId id="882" r:id="rId48"/>
    <p:sldId id="883" r:id="rId49"/>
    <p:sldId id="885" r:id="rId50"/>
    <p:sldId id="884" r:id="rId51"/>
    <p:sldId id="909" r:id="rId52"/>
    <p:sldId id="910" r:id="rId53"/>
    <p:sldId id="911" r:id="rId54"/>
    <p:sldId id="919" r:id="rId55"/>
    <p:sldId id="485" r:id="rId56"/>
    <p:sldId id="482" r:id="rId57"/>
    <p:sldId id="480" r:id="rId58"/>
    <p:sldId id="486" r:id="rId59"/>
    <p:sldId id="487" r:id="rId60"/>
    <p:sldId id="488" r:id="rId61"/>
    <p:sldId id="665" r:id="rId62"/>
    <p:sldId id="906" r:id="rId63"/>
    <p:sldId id="907" r:id="rId64"/>
    <p:sldId id="908" r:id="rId65"/>
    <p:sldId id="920" r:id="rId66"/>
    <p:sldId id="85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h Vinh" initials="DV" lastIdx="1" clrIdx="0">
    <p:extLst>
      <p:ext uri="{19B8F6BF-5375-455C-9EA6-DF929625EA0E}">
        <p15:presenceInfo xmlns:p15="http://schemas.microsoft.com/office/powerpoint/2012/main" userId="Dinh Vi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A6FF"/>
    <a:srgbClr val="ECF5E7"/>
    <a:srgbClr val="F8D6FC"/>
    <a:srgbClr val="0F4BAD"/>
    <a:srgbClr val="1348F1"/>
    <a:srgbClr val="1A0AB2"/>
    <a:srgbClr val="243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75000" autoAdjust="0"/>
  </p:normalViewPr>
  <p:slideViewPr>
    <p:cSldViewPr snapToGrid="0">
      <p:cViewPr varScale="1">
        <p:scale>
          <a:sx n="110" d="100"/>
          <a:sy n="110" d="100"/>
        </p:scale>
        <p:origin x="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550AE-CB7A-4545-8AF6-423E9CA8E9C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DCAE5-D6FA-4854-AB4C-83B6AA3BE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56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65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3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3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3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4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3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6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5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3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5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8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96BB8-D4A4-46FB-B7E0-C84C1FD0F486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0.png"/><Relationship Id="rId3" Type="http://schemas.openxmlformats.org/officeDocument/2006/relationships/image" Target="../media/image217.png"/><Relationship Id="rId7" Type="http://schemas.openxmlformats.org/officeDocument/2006/relationships/image" Target="NULL"/><Relationship Id="rId12" Type="http://schemas.openxmlformats.org/officeDocument/2006/relationships/image" Target="../media/image6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12.png"/><Relationship Id="rId10" Type="http://schemas.openxmlformats.org/officeDocument/2006/relationships/image" Target="../media/image612.png"/><Relationship Id="rId4" Type="http://schemas.openxmlformats.org/officeDocument/2006/relationships/image" Target="../media/image310.png"/><Relationship Id="rId9" Type="http://schemas.openxmlformats.org/officeDocument/2006/relationships/image" Target="../media/image513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4.png"/><Relationship Id="rId3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67.png"/><Relationship Id="rId2" Type="http://schemas.openxmlformats.org/officeDocument/2006/relationships/image" Target="../media/image80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15" Type="http://schemas.openxmlformats.org/officeDocument/2006/relationships/image" Target="../media/image130.png"/><Relationship Id="rId10" Type="http://schemas.openxmlformats.org/officeDocument/2006/relationships/image" Target="../media/image512.png"/><Relationship Id="rId9" Type="http://schemas.openxmlformats.org/officeDocument/2006/relationships/image" Target="../media/image4101.png"/><Relationship Id="rId1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90.png"/><Relationship Id="rId3" Type="http://schemas.openxmlformats.org/officeDocument/2006/relationships/image" Target="../media/image172.png"/><Relationship Id="rId7" Type="http://schemas.openxmlformats.org/officeDocument/2006/relationships/image" Target="../media/image1610.png"/><Relationship Id="rId12" Type="http://schemas.openxmlformats.org/officeDocument/2006/relationships/image" Target="../media/image18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2.png"/><Relationship Id="rId11" Type="http://schemas.openxmlformats.org/officeDocument/2006/relationships/image" Target="../media/image1700.png"/><Relationship Id="rId15" Type="http://schemas.openxmlformats.org/officeDocument/2006/relationships/image" Target="../media/image65.png"/><Relationship Id="rId10" Type="http://schemas.openxmlformats.org/officeDocument/2006/relationships/image" Target="../media/image160.png"/><Relationship Id="rId9" Type="http://schemas.openxmlformats.org/officeDocument/2006/relationships/image" Target="../media/image181.png"/><Relationship Id="rId14" Type="http://schemas.openxmlformats.org/officeDocument/2006/relationships/image" Target="../media/image201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3" Type="http://schemas.openxmlformats.org/officeDocument/2006/relationships/image" Target="../media/image220.png"/><Relationship Id="rId12" Type="http://schemas.openxmlformats.org/officeDocument/2006/relationships/image" Target="../media/image18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1700.png"/><Relationship Id="rId5" Type="http://schemas.openxmlformats.org/officeDocument/2006/relationships/image" Target="../media/image240.png"/><Relationship Id="rId15" Type="http://schemas.openxmlformats.org/officeDocument/2006/relationships/image" Target="../media/image65.png"/><Relationship Id="rId4" Type="http://schemas.openxmlformats.org/officeDocument/2006/relationships/image" Target="../media/image231.png"/><Relationship Id="rId1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60.png"/><Relationship Id="rId7" Type="http://schemas.openxmlformats.org/officeDocument/2006/relationships/image" Target="../media/image291.png"/><Relationship Id="rId12" Type="http://schemas.openxmlformats.org/officeDocument/2006/relationships/image" Target="../media/image350.png"/><Relationship Id="rId17" Type="http://schemas.openxmlformats.org/officeDocument/2006/relationships/image" Target="../media/image65.pn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40.png"/><Relationship Id="rId5" Type="http://schemas.openxmlformats.org/officeDocument/2006/relationships/image" Target="../media/image270.png"/><Relationship Id="rId15" Type="http://schemas.openxmlformats.org/officeDocument/2006/relationships/image" Target="../media/image381.png"/><Relationship Id="rId10" Type="http://schemas.openxmlformats.org/officeDocument/2006/relationships/image" Target="../media/image330.png"/><Relationship Id="rId4" Type="http://schemas.openxmlformats.org/officeDocument/2006/relationships/image" Target="../media/image300.png"/><Relationship Id="rId9" Type="http://schemas.openxmlformats.org/officeDocument/2006/relationships/image" Target="../media/image320.png"/><Relationship Id="rId14" Type="http://schemas.openxmlformats.org/officeDocument/2006/relationships/image" Target="../media/image3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2.png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57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12" Type="http://schemas.openxmlformats.org/officeDocument/2006/relationships/image" Target="../media/image7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78.png"/><Relationship Id="rId5" Type="http://schemas.openxmlformats.org/officeDocument/2006/relationships/image" Target="../media/image412.png"/><Relationship Id="rId10" Type="http://schemas.openxmlformats.org/officeDocument/2006/relationships/image" Target="../media/image46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8" Type="http://schemas.openxmlformats.org/officeDocument/2006/relationships/image" Target="NULL"/><Relationship Id="rId3" Type="http://schemas.openxmlformats.org/officeDocument/2006/relationships/image" Target="../media/image501.png"/><Relationship Id="rId7" Type="http://schemas.openxmlformats.org/officeDocument/2006/relationships/image" Target="../media/image540.png"/><Relationship Id="rId12" Type="http://schemas.openxmlformats.org/officeDocument/2006/relationships/image" Target="../media/image81.png"/><Relationship Id="rId17" Type="http://schemas.openxmlformats.org/officeDocument/2006/relationships/image" Target="NULL"/><Relationship Id="rId2" Type="http://schemas.openxmlformats.org/officeDocument/2006/relationships/image" Target="../media/image490.png"/><Relationship Id="rId16" Type="http://schemas.openxmlformats.org/officeDocument/2006/relationships/image" Target="NULL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1.png"/><Relationship Id="rId5" Type="http://schemas.openxmlformats.org/officeDocument/2006/relationships/image" Target="../media/image520.png"/><Relationship Id="rId10" Type="http://schemas.openxmlformats.org/officeDocument/2006/relationships/image" Target="../media/image571.png"/><Relationship Id="rId19" Type="http://schemas.openxmlformats.org/officeDocument/2006/relationships/image" Target="NULL"/><Relationship Id="rId4" Type="http://schemas.openxmlformats.org/officeDocument/2006/relationships/image" Target="../media/image5120.png"/><Relationship Id="rId9" Type="http://schemas.openxmlformats.org/officeDocument/2006/relationships/image" Target="../media/image5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620.png"/><Relationship Id="rId3" Type="http://schemas.openxmlformats.org/officeDocument/2006/relationships/image" Target="NULL"/><Relationship Id="rId21" Type="http://schemas.openxmlformats.org/officeDocument/2006/relationships/image" Target="../media/image83.png"/><Relationship Id="rId7" Type="http://schemas.openxmlformats.org/officeDocument/2006/relationships/image" Target="NULL"/><Relationship Id="rId17" Type="http://schemas.openxmlformats.org/officeDocument/2006/relationships/image" Target="../media/image611.png"/><Relationship Id="rId2" Type="http://schemas.openxmlformats.org/officeDocument/2006/relationships/image" Target="NULL"/><Relationship Id="rId16" Type="http://schemas.openxmlformats.org/officeDocument/2006/relationships/image" Target="../media/image82.png"/><Relationship Id="rId20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../media/image86.png"/><Relationship Id="rId19" Type="http://schemas.openxmlformats.org/officeDocument/2006/relationships/image" Target="../media/image630.png"/><Relationship Id="rId9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8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1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3" Type="http://schemas.openxmlformats.org/officeDocument/2006/relationships/image" Target="../media/image228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2300.png"/><Relationship Id="rId4" Type="http://schemas.openxmlformats.org/officeDocument/2006/relationships/image" Target="../media/image2290.png"/><Relationship Id="rId9" Type="http://schemas.openxmlformats.org/officeDocument/2006/relationships/image" Target="../media/image9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1.png"/><Relationship Id="rId3" Type="http://schemas.openxmlformats.org/officeDocument/2006/relationships/image" Target="../media/image102.png"/><Relationship Id="rId7" Type="http://schemas.openxmlformats.org/officeDocument/2006/relationships/image" Target="../media/image6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1001.png"/><Relationship Id="rId4" Type="http://schemas.openxmlformats.org/officeDocument/2006/relationships/image" Target="../media/image570.png"/><Relationship Id="rId9" Type="http://schemas.openxmlformats.org/officeDocument/2006/relationships/image" Target="../media/image9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1120.png"/><Relationship Id="rId3" Type="http://schemas.openxmlformats.org/officeDocument/2006/relationships/image" Target="../media/image1021.png"/><Relationship Id="rId7" Type="http://schemas.openxmlformats.org/officeDocument/2006/relationships/image" Target="../media/image104.png"/><Relationship Id="rId12" Type="http://schemas.openxmlformats.org/officeDocument/2006/relationships/image" Target="../media/image1110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100.png"/><Relationship Id="rId5" Type="http://schemas.openxmlformats.org/officeDocument/2006/relationships/image" Target="../media/image1041.png"/><Relationship Id="rId10" Type="http://schemas.openxmlformats.org/officeDocument/2006/relationships/image" Target="../media/image1090.png"/><Relationship Id="rId4" Type="http://schemas.openxmlformats.org/officeDocument/2006/relationships/image" Target="../media/image1031.png"/><Relationship Id="rId9" Type="http://schemas.openxmlformats.org/officeDocument/2006/relationships/image" Target="../media/image1080.png"/><Relationship Id="rId14" Type="http://schemas.openxmlformats.org/officeDocument/2006/relationships/image" Target="../media/image11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77195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108234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Edwardian Script ITC" panose="030303020407070D0804" pitchFamily="66" charset="0"/>
              </a:rPr>
              <a:t>Year </a:t>
            </a:r>
            <a:r>
              <a:rPr lang="en-US" dirty="0" smtClean="0">
                <a:latin typeface="Edwardian Script ITC" panose="030303020407070D0804" pitchFamily="66" charset="0"/>
              </a:rPr>
              <a:t>2023</a:t>
            </a:r>
            <a:endParaRPr lang="en-US" dirty="0">
              <a:latin typeface="Edwardian Script ITC" panose="030303020407070D08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1750" y="5066040"/>
            <a:ext cx="3332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Quang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-Vinh Dinh</a:t>
            </a:r>
          </a:p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Ph.D. in Computer Science</a:t>
            </a:r>
            <a:endParaRPr lang="en-US" sz="2400" b="1" dirty="0">
              <a:solidFill>
                <a:schemeClr val="accent4">
                  <a:lumMod val="7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4288" y="209401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  <a:endParaRPr 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837"/>
            <a:ext cx="7900686" cy="102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should a programming language provide?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072" y="1793315"/>
            <a:ext cx="4282357" cy="4398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represent/store text using bits?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en Hand Drawing Letters English Alphabet Stock Illustration - Download  Image Now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4" y="2753293"/>
            <a:ext cx="4594091" cy="35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13550" y="3879850"/>
            <a:ext cx="3492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a mapping table!</a:t>
            </a:r>
            <a:endParaRPr lang="en-GB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8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373457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76" y="1139924"/>
            <a:ext cx="7900686" cy="102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should a programming language provide?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072" y="1793315"/>
            <a:ext cx="4282357" cy="4398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represent/store text using bits?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81839" y="3461318"/>
            <a:ext cx="4371212" cy="10733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078985" y="3454923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 for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programmer</a:t>
            </a:r>
            <a:endParaRPr lang="en-GB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62733" y="3885374"/>
            <a:ext cx="25971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a_number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‘A’;</a:t>
            </a:r>
            <a:endParaRPr lang="en-GB" sz="2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53051" y="3516042"/>
            <a:ext cx="5579674" cy="1079066"/>
            <a:chOff x="5353051" y="3516042"/>
            <a:chExt cx="5579674" cy="1079066"/>
          </a:xfrm>
        </p:grpSpPr>
        <p:cxnSp>
          <p:nvCxnSpPr>
            <p:cNvPr id="5" name="Straight Arrow Connector 4"/>
            <p:cNvCxnSpPr>
              <a:stCxn id="13" idx="3"/>
            </p:cNvCxnSpPr>
            <p:nvPr/>
          </p:nvCxnSpPr>
          <p:spPr>
            <a:xfrm flipV="1">
              <a:off x="5353051" y="3988596"/>
              <a:ext cx="1974849" cy="9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485081" y="3619264"/>
              <a:ext cx="171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mapping table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772400" y="4242080"/>
              <a:ext cx="3160325" cy="353028"/>
              <a:chOff x="259969" y="5254258"/>
              <a:chExt cx="3160325" cy="35302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59969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56344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51497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446650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843025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238178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28766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023919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7639489" y="351604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Decimal: 65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9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109399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ile:ASCII-Table-wide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76" y="0"/>
            <a:ext cx="103091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64223" y="0"/>
            <a:ext cx="510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https://commons.wikimedia.org/wiki/File:ASCII-Table-wide.svg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32288" y="6488668"/>
            <a:ext cx="4587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327181" y="1559893"/>
            <a:ext cx="3725119" cy="4525061"/>
            <a:chOff x="7375383" y="1796960"/>
            <a:chExt cx="3725119" cy="4525061"/>
          </a:xfrm>
        </p:grpSpPr>
        <p:pic>
          <p:nvPicPr>
            <p:cNvPr id="1028" name="Picture 4" descr="Computer Labs - Technology Service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383" y="1796960"/>
              <a:ext cx="3725119" cy="3725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at Is Binary and How Does It Work?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7351" y="4824112"/>
              <a:ext cx="3366304" cy="149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274" y="1140261"/>
            <a:ext cx="7593957" cy="538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should a programming language provide?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17683" y="2013559"/>
            <a:ext cx="4455978" cy="4436526"/>
            <a:chOff x="550073" y="1996633"/>
            <a:chExt cx="4455978" cy="4436526"/>
          </a:xfrm>
        </p:grpSpPr>
        <p:sp>
          <p:nvSpPr>
            <p:cNvPr id="4" name="Rounded Rectangle 3"/>
            <p:cNvSpPr/>
            <p:nvPr/>
          </p:nvSpPr>
          <p:spPr>
            <a:xfrm>
              <a:off x="550073" y="1996633"/>
              <a:ext cx="4455978" cy="41205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38200" y="2257064"/>
              <a:ext cx="3976868" cy="28184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87496" y="2811584"/>
              <a:ext cx="1820980" cy="1262705"/>
              <a:chOff x="887496" y="2811584"/>
              <a:chExt cx="1820980" cy="1262705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887496" y="2811584"/>
                <a:ext cx="1820980" cy="126270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B0F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45857" y="2850340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Numbers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45857" y="3297765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 -2 …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45856" y="3640077"/>
                <a:ext cx="1242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-1.2, 2.7 …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212110" y="2822552"/>
              <a:ext cx="1377389" cy="1288900"/>
              <a:chOff x="1232979" y="2820639"/>
              <a:chExt cx="1377389" cy="128890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1232979" y="2846834"/>
                <a:ext cx="1377389" cy="126270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B0F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574269" y="2820639"/>
                <a:ext cx="591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02103" y="3288275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 b, c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02103" y="367461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Hello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Rounded Rectangle 23"/>
            <p:cNvSpPr/>
            <p:nvPr/>
          </p:nvSpPr>
          <p:spPr>
            <a:xfrm>
              <a:off x="1867572" y="4453764"/>
              <a:ext cx="1820980" cy="45831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rgbClr val="00B0F0"/>
                  </a:solidFill>
                </a:rPr>
                <a:t>…</a:t>
              </a:r>
              <a:endParaRPr lang="en-GB" sz="3000" dirty="0">
                <a:solidFill>
                  <a:srgbClr val="00B0F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11108" y="229263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Objects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48396" y="6063827"/>
              <a:ext cx="1232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World</a:t>
              </a:r>
              <a:endParaRPr lang="en-GB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14951" y="2421230"/>
            <a:ext cx="2995678" cy="3554120"/>
            <a:chOff x="4914951" y="2421230"/>
            <a:chExt cx="2995678" cy="3554120"/>
          </a:xfrm>
        </p:grpSpPr>
        <p:sp>
          <p:nvSpPr>
            <p:cNvPr id="11" name="Rounded Rectangle 10"/>
            <p:cNvSpPr/>
            <p:nvPr/>
          </p:nvSpPr>
          <p:spPr>
            <a:xfrm>
              <a:off x="4914951" y="3098694"/>
              <a:ext cx="2995678" cy="2876656"/>
            </a:xfrm>
            <a:prstGeom prst="roundRect">
              <a:avLst/>
            </a:prstGeom>
            <a:solidFill>
              <a:srgbClr val="EDE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418585" y="2421230"/>
              <a:ext cx="1864613" cy="574475"/>
              <a:chOff x="5275175" y="3634794"/>
              <a:chExt cx="1864613" cy="57447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275175" y="3634794"/>
                <a:ext cx="1864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</a:t>
                </a:r>
                <a:r>
                  <a:rPr lang="en-GB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/Represent</a:t>
                </a:r>
                <a:endParaRPr lang="en-US" dirty="0" smtClean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5493260" y="4013635"/>
                <a:ext cx="1504709" cy="195634"/>
              </a:xfrm>
              <a:prstGeom prst="rightArrow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752153" y="3082239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…, 1, 2, 3 …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50421" y="3749889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1.4, 2.7, …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55398" y="4377062"/>
              <a:ext cx="479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‘A’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77748" y="453637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‘1’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36858" y="51513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char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50688" y="516019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07012" y="444846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77295" y="36246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double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418217" y="6257835"/>
            <a:ext cx="2173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more???</a:t>
            </a:r>
            <a:endParaRPr lang="en-GB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3548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76" y="1139924"/>
            <a:ext cx="7900686" cy="102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C++ and Python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6" y="2169918"/>
            <a:ext cx="5267461" cy="3567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236" y="5232206"/>
            <a:ext cx="2224087" cy="10053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5" name="Rounded Rectangle 34"/>
          <p:cNvSpPr/>
          <p:nvPr/>
        </p:nvSpPr>
        <p:spPr>
          <a:xfrm>
            <a:off x="550073" y="1603665"/>
            <a:ext cx="5994400" cy="516221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2770469" y="6341952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 example</a:t>
            </a:r>
            <a:endParaRPr lang="en-GB" sz="2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920937" y="1603665"/>
            <a:ext cx="4819650" cy="5169174"/>
            <a:chOff x="7270750" y="1603666"/>
            <a:chExt cx="4819650" cy="5169174"/>
          </a:xfrm>
        </p:grpSpPr>
        <p:grpSp>
          <p:nvGrpSpPr>
            <p:cNvPr id="23" name="Group 22"/>
            <p:cNvGrpSpPr/>
            <p:nvPr/>
          </p:nvGrpSpPr>
          <p:grpSpPr>
            <a:xfrm>
              <a:off x="7617207" y="1887387"/>
              <a:ext cx="4123380" cy="2253290"/>
              <a:chOff x="7617207" y="1887386"/>
              <a:chExt cx="4123380" cy="225329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7207" y="1887386"/>
                <a:ext cx="4123380" cy="177656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69437" y="3443288"/>
                <a:ext cx="2132013" cy="697388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7617207" y="4169124"/>
              <a:ext cx="4123380" cy="2210815"/>
              <a:chOff x="7617207" y="4411414"/>
              <a:chExt cx="4123380" cy="221081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7207" y="4411414"/>
                <a:ext cx="4123380" cy="162946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7"/>
              <a:srcRect r="6897"/>
              <a:stretch/>
            </p:blipFill>
            <p:spPr>
              <a:xfrm>
                <a:off x="9469436" y="5962896"/>
                <a:ext cx="2132013" cy="65933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  <p:sp>
          <p:nvSpPr>
            <p:cNvPr id="38" name="Rounded Rectangle 37"/>
            <p:cNvSpPr/>
            <p:nvPr/>
          </p:nvSpPr>
          <p:spPr>
            <a:xfrm>
              <a:off x="7270750" y="1603666"/>
              <a:ext cx="4819650" cy="516917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900044" y="6341952"/>
              <a:ext cx="20104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 example</a:t>
              </a:r>
              <a:endParaRPr lang="en-GB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31420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22790" y="4944061"/>
            <a:ext cx="10529457" cy="51300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2791" y="4416532"/>
            <a:ext cx="10529457" cy="54495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50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2792" y="3897181"/>
            <a:ext cx="10529455" cy="5193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22793" y="3352223"/>
            <a:ext cx="10529455" cy="5449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50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22793" y="2738966"/>
            <a:ext cx="10529455" cy="613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37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22794" y="1371023"/>
            <a:ext cx="10529455" cy="113425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4081" y="2738967"/>
            <a:ext cx="954650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Programming Languages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Python Environment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Basic Data Types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Functions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Conditions</a:t>
            </a:r>
            <a:endParaRPr lang="en-US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6463" y="1489618"/>
            <a:ext cx="2662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1458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677"/>
            <a:ext cx="10261600" cy="5498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90" y="1130156"/>
            <a:ext cx="4241800" cy="72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 history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1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5" y="1130156"/>
            <a:ext cx="3727450" cy="5810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 ecosystem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01" y="1273175"/>
            <a:ext cx="8172914" cy="5584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9" y="1138686"/>
            <a:ext cx="3790951" cy="112826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 (08/2022)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6" name="Rectangle 5"/>
          <p:cNvSpPr/>
          <p:nvPr/>
        </p:nvSpPr>
        <p:spPr>
          <a:xfrm>
            <a:off x="536212" y="4602877"/>
            <a:ext cx="27823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https://spectrum.ieee.org/top-programming-languages-2022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394" y="1193509"/>
            <a:ext cx="6674193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18" y="1141034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First Python program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1026" name="Picture 2" descr="https://aivietnam.ai/wp-content/uploads/2019/07/chap1_ptool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19" b="24943"/>
          <a:stretch/>
        </p:blipFill>
        <p:spPr bwMode="auto">
          <a:xfrm>
            <a:off x="1194163" y="4274493"/>
            <a:ext cx="5210502" cy="249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aivietnam.ai/wp-content/uploads/2019/07/chap1_ptool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4"/>
          <a:stretch/>
        </p:blipFill>
        <p:spPr bwMode="auto">
          <a:xfrm>
            <a:off x="6541528" y="1321743"/>
            <a:ext cx="5362575" cy="26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ivietnam.ai/wp-content/uploads/2019/07/chap1_ptool_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60" b="24725"/>
          <a:stretch/>
        </p:blipFill>
        <p:spPr bwMode="auto">
          <a:xfrm>
            <a:off x="6541529" y="4373816"/>
            <a:ext cx="5606022" cy="229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94163" y="1993900"/>
            <a:ext cx="3422287" cy="577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94163" y="2572221"/>
            <a:ext cx="3422287" cy="577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94162" y="3150071"/>
            <a:ext cx="3422287" cy="577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95440" y="2113609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.</a:t>
            </a:r>
            <a:r>
              <a:rPr lang="en-US" sz="2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902" y="2632844"/>
            <a:ext cx="209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Python code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8639" y="3216308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the file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74106" y="6277586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9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22790" y="4944061"/>
            <a:ext cx="10529457" cy="51300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2791" y="4416532"/>
            <a:ext cx="10529457" cy="54495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50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2792" y="3897181"/>
            <a:ext cx="10529455" cy="5193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22793" y="3352223"/>
            <a:ext cx="10529455" cy="5449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50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22793" y="2738966"/>
            <a:ext cx="10529455" cy="613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37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22794" y="1371023"/>
            <a:ext cx="10529455" cy="113425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4081" y="2738967"/>
            <a:ext cx="954650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Programming Languages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Python Environment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Basic Data Types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Functions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Conditions</a:t>
            </a:r>
            <a:endParaRPr lang="en-US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6463" y="1489618"/>
            <a:ext cx="2662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60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055" y="1140851"/>
            <a:ext cx="5574175" cy="10533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Virtual environment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379829" y="1345800"/>
            <a:ext cx="4780070" cy="1734021"/>
            <a:chOff x="550072" y="3206078"/>
            <a:chExt cx="4780070" cy="1734021"/>
          </a:xfrm>
        </p:grpSpPr>
        <p:sp>
          <p:nvSpPr>
            <p:cNvPr id="5" name="Rectangle 4"/>
            <p:cNvSpPr/>
            <p:nvPr/>
          </p:nvSpPr>
          <p:spPr>
            <a:xfrm>
              <a:off x="550073" y="3206078"/>
              <a:ext cx="4780069" cy="5778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0073" y="3784399"/>
              <a:ext cx="4780069" cy="5778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0072" y="4362249"/>
              <a:ext cx="4780069" cy="5778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6876" y="3318052"/>
              <a:ext cx="3921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sudo</a:t>
              </a:r>
              <a:r>
                <a:rPr lang="en-GB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apt-get install -y </a:t>
              </a:r>
              <a:r>
                <a:rPr lang="en-GB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python3-venv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67662" y="3850636"/>
              <a:ext cx="2795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python3 -m </a:t>
              </a:r>
              <a:r>
                <a:rPr lang="en-GB" sz="20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venv</a:t>
              </a:r>
              <a:r>
                <a:rPr lang="en-GB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0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a_name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37028" y="4428486"/>
              <a:ext cx="3041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</a:t>
              </a:r>
              <a:r>
                <a:rPr lang="en-GB" sz="2000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a_name</a:t>
              </a:r>
              <a:r>
                <a:rPr lang="en-GB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/bin/activate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342" y="3342875"/>
            <a:ext cx="6786141" cy="298913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5475" y="2482301"/>
            <a:ext cx="5263358" cy="2657242"/>
            <a:chOff x="12775" y="2482301"/>
            <a:chExt cx="5263358" cy="2657242"/>
          </a:xfrm>
        </p:grpSpPr>
        <p:sp>
          <p:nvSpPr>
            <p:cNvPr id="4" name="Rounded Rectangle 3"/>
            <p:cNvSpPr/>
            <p:nvPr/>
          </p:nvSpPr>
          <p:spPr>
            <a:xfrm>
              <a:off x="1773559" y="2482301"/>
              <a:ext cx="1745290" cy="7746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 Environment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2775" y="4364875"/>
              <a:ext cx="1650847" cy="7746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 3.6</a:t>
              </a:r>
            </a:p>
            <a:p>
              <a:pPr algn="ctr"/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Tensorflow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1.4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820781" y="4364876"/>
              <a:ext cx="1650847" cy="7746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 3.6</a:t>
              </a:r>
            </a:p>
            <a:p>
              <a:pPr algn="ctr"/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Tensorflow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2.1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625286" y="4364875"/>
              <a:ext cx="1650847" cy="7746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 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3.9</a:t>
              </a:r>
              <a:endPara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Pytorch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Elbow Connector 9"/>
            <p:cNvCxnSpPr>
              <a:endCxn id="19" idx="0"/>
            </p:cNvCxnSpPr>
            <p:nvPr/>
          </p:nvCxnSpPr>
          <p:spPr>
            <a:xfrm rot="16200000" flipH="1">
              <a:off x="2135204" y="3853874"/>
              <a:ext cx="1022001" cy="1"/>
            </a:xfrm>
            <a:prstGeom prst="bentConnector3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4" idx="2"/>
              <a:endCxn id="18" idx="0"/>
            </p:cNvCxnSpPr>
            <p:nvPr/>
          </p:nvCxnSpPr>
          <p:spPr>
            <a:xfrm rot="5400000">
              <a:off x="1188249" y="2906919"/>
              <a:ext cx="1107907" cy="1808005"/>
            </a:xfrm>
            <a:prstGeom prst="bentConnector3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4" idx="2"/>
              <a:endCxn id="20" idx="0"/>
            </p:cNvCxnSpPr>
            <p:nvPr/>
          </p:nvCxnSpPr>
          <p:spPr>
            <a:xfrm rot="16200000" flipH="1">
              <a:off x="2994504" y="2908668"/>
              <a:ext cx="1107907" cy="1804506"/>
            </a:xfrm>
            <a:prstGeom prst="bentConnector3">
              <a:avLst/>
            </a:prstGeom>
            <a:ln w="127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9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692" y="1137999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Python 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Google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5525" y="2508370"/>
            <a:ext cx="609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https://colab.research.google.com/notebooks/intro.ipynb#recent=true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3082990"/>
            <a:ext cx="4606925" cy="2373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4029" y="6242446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4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977" y="1141213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Python 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Anaconda +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3508" y="5684996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26219"/>
          <a:stretch/>
        </p:blipFill>
        <p:spPr>
          <a:xfrm>
            <a:off x="534616" y="2342048"/>
            <a:ext cx="5996777" cy="33429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60517" y="1764198"/>
            <a:ext cx="4780069" cy="577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60517" y="2342519"/>
            <a:ext cx="4780069" cy="577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60516" y="2920369"/>
            <a:ext cx="4780069" cy="577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50542" y="1876172"/>
            <a:ext cx="4035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 -n test_env2 python=3.9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45620" y="2408756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GB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activate </a:t>
            </a:r>
            <a:r>
              <a:rPr lang="en-GB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an_env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18942" y="2986606"/>
            <a:ext cx="1898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GB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deactivate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60516" y="1184980"/>
            <a:ext cx="4780069" cy="5778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974302" y="1277904"/>
            <a:ext cx="2587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up environment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60515" y="3640841"/>
            <a:ext cx="4780070" cy="2999662"/>
            <a:chOff x="6960516" y="3845057"/>
            <a:chExt cx="4780070" cy="2999662"/>
          </a:xfrm>
        </p:grpSpPr>
        <p:grpSp>
          <p:nvGrpSpPr>
            <p:cNvPr id="4" name="Group 3"/>
            <p:cNvGrpSpPr/>
            <p:nvPr/>
          </p:nvGrpSpPr>
          <p:grpSpPr>
            <a:xfrm>
              <a:off x="6960516" y="4428912"/>
              <a:ext cx="4780070" cy="2415807"/>
              <a:chOff x="6952218" y="3222200"/>
              <a:chExt cx="4780070" cy="241580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952219" y="3222200"/>
                <a:ext cx="4780069" cy="8163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952219" y="4038553"/>
                <a:ext cx="4780069" cy="7906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952218" y="4829221"/>
                <a:ext cx="4780069" cy="8087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68777" y="3270674"/>
                <a:ext cx="31820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check packages installed </a:t>
                </a:r>
              </a:p>
              <a:p>
                <a:pPr algn="ctr"/>
                <a:r>
                  <a:rPr lang="en-US" sz="20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</a:t>
                </a:r>
                <a:r>
                  <a:rPr lang="en-US" sz="2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list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748971" y="4082658"/>
                <a:ext cx="28376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the </a:t>
                </a:r>
                <a:r>
                  <a:rPr lang="en-GB" sz="2000" dirty="0" err="1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jupyter</a:t>
                </a:r>
                <a:r>
                  <a:rPr lang="en-GB" sz="20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program</a:t>
                </a:r>
              </a:p>
              <a:p>
                <a:pPr algn="ctr"/>
                <a:r>
                  <a:rPr lang="en-GB" sz="2000" dirty="0" err="1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jupyter</a:t>
                </a:r>
                <a:r>
                  <a:rPr lang="en-GB" sz="20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notebook</a:t>
                </a:r>
                <a:endParaRPr lang="en-US" sz="2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866618" y="4882758"/>
                <a:ext cx="278634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install </a:t>
                </a:r>
                <a:r>
                  <a:rPr lang="en-GB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GB" sz="20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package </a:t>
                </a:r>
              </a:p>
              <a:p>
                <a:pPr algn="ctr"/>
                <a:r>
                  <a:rPr lang="en-GB" sz="20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 install </a:t>
                </a:r>
                <a:r>
                  <a:rPr lang="en-GB" sz="2000" dirty="0" err="1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package_name</a:t>
                </a:r>
                <a:endParaRPr lang="en-US" sz="2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6960516" y="3845057"/>
              <a:ext cx="4780069" cy="577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17211" y="3937981"/>
              <a:ext cx="2901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Some common commands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29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3699076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10" y="1141730"/>
            <a:ext cx="5378450" cy="7778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new package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99" r="34634" b="2754"/>
          <a:stretch/>
        </p:blipFill>
        <p:spPr>
          <a:xfrm>
            <a:off x="6982310" y="0"/>
            <a:ext cx="4931210" cy="25637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5417"/>
          <a:stretch/>
        </p:blipFill>
        <p:spPr>
          <a:xfrm>
            <a:off x="550073" y="3275330"/>
            <a:ext cx="5462975" cy="327276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0073" y="2012119"/>
            <a:ext cx="3530002" cy="684698"/>
            <a:chOff x="5908877" y="1357374"/>
            <a:chExt cx="3530002" cy="684698"/>
          </a:xfrm>
        </p:grpSpPr>
        <p:sp>
          <p:nvSpPr>
            <p:cNvPr id="12" name="Rectangle 11"/>
            <p:cNvSpPr/>
            <p:nvPr/>
          </p:nvSpPr>
          <p:spPr>
            <a:xfrm>
              <a:off x="5908877" y="1357374"/>
              <a:ext cx="3530002" cy="6846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6018" y="1457774"/>
              <a:ext cx="2743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pip install </a:t>
              </a:r>
              <a:r>
                <a:rPr lang="en-GB" sz="2400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matplotlib</a:t>
              </a:r>
              <a:endPara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2226"/>
          <a:stretch/>
        </p:blipFill>
        <p:spPr>
          <a:xfrm>
            <a:off x="6986635" y="2604303"/>
            <a:ext cx="4926885" cy="4178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73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01278" y="1426380"/>
            <a:ext cx="5412472" cy="694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49590" y="1497659"/>
            <a:ext cx="44598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variable_name</a:t>
            </a:r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600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variable_value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70700" y="2552791"/>
            <a:ext cx="5213350" cy="2926807"/>
            <a:chOff x="6645816" y="2547965"/>
            <a:chExt cx="5213350" cy="2926807"/>
          </a:xfrm>
        </p:grpSpPr>
        <p:sp>
          <p:nvSpPr>
            <p:cNvPr id="5" name="Rectangle 4"/>
            <p:cNvSpPr/>
            <p:nvPr/>
          </p:nvSpPr>
          <p:spPr>
            <a:xfrm>
              <a:off x="8451157" y="2547965"/>
              <a:ext cx="21986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values</a:t>
              </a:r>
              <a:endPara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09465" y="3098800"/>
              <a:ext cx="3936999" cy="5778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35792" y="3187670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1, 2, 3, 0, -1, -2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45816" y="3098800"/>
              <a:ext cx="1270000" cy="577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41080" y="3187670"/>
              <a:ext cx="909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Integer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915816" y="3698998"/>
              <a:ext cx="3936999" cy="5778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35792" y="3787868"/>
              <a:ext cx="2257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1.5, 0.5, -3.21, </a:t>
              </a:r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652167" y="3698998"/>
              <a:ext cx="1270000" cy="577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47431" y="3787868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22167" y="4296724"/>
              <a:ext cx="3936999" cy="5778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23782" y="4380286"/>
              <a:ext cx="35060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'Joe', '</a:t>
              </a:r>
              <a:r>
                <a:rPr lang="en-US" sz="20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Schmoe</a:t>
              </a:r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', "Joe", "</a:t>
              </a:r>
              <a:r>
                <a:rPr lang="en-US" sz="20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Schmoe</a:t>
              </a:r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58518" y="4296724"/>
              <a:ext cx="1270000" cy="577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53782" y="4385594"/>
              <a:ext cx="809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909465" y="4896922"/>
              <a:ext cx="3936999" cy="5778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29441" y="4985792"/>
              <a:ext cx="13876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True, False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45816" y="4896922"/>
              <a:ext cx="1270000" cy="5778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41080" y="4985792"/>
              <a:ext cx="1039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Boolean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2" y="2967906"/>
            <a:ext cx="6531929" cy="251169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32350" y="2722178"/>
            <a:ext cx="6673850" cy="40278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8598" y="3891123"/>
            <a:ext cx="3936999" cy="28589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01278" y="1426380"/>
            <a:ext cx="5412472" cy="694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49590" y="1497659"/>
            <a:ext cx="44598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variable_name</a:t>
            </a:r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600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variable_value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467697" y="2235041"/>
            <a:ext cx="2132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variable_name</a:t>
            </a:r>
            <a:endParaRPr lang="en-US" sz="2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18322" y="2722178"/>
            <a:ext cx="3936999" cy="577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244649" y="2811048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has a meaning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8598" y="3313273"/>
            <a:ext cx="3936999" cy="577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234925" y="3402143"/>
            <a:ext cx="2456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use keywords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aivietnam.ai/wp-content/uploads/2019/07/chp1_pytho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8" y="3979993"/>
            <a:ext cx="3672678" cy="27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845" y="3509608"/>
            <a:ext cx="6273962" cy="31052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90671" y="2246572"/>
            <a:ext cx="1346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41596" y="1236228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4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229877" y="1260781"/>
            <a:ext cx="5885923" cy="53879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213" y="1260782"/>
            <a:ext cx="6114520" cy="53879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147" y="1613863"/>
            <a:ext cx="6032517" cy="4843911"/>
            <a:chOff x="85197" y="1367641"/>
            <a:chExt cx="6032517" cy="48439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97" y="1924051"/>
              <a:ext cx="6032517" cy="303432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847871" y="1367641"/>
              <a:ext cx="258917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print(</a:t>
              </a:r>
              <a:r>
                <a:rPr lang="en-US" sz="26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parameters</a:t>
              </a:r>
              <a:r>
                <a:rPr lang="en-US" sz="26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6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17034"/>
            <a:stretch/>
          </p:blipFill>
          <p:spPr>
            <a:xfrm>
              <a:off x="85197" y="5016653"/>
              <a:ext cx="6032517" cy="11948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39" y="1765614"/>
            <a:ext cx="5738769" cy="36675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r="10093"/>
          <a:stretch/>
        </p:blipFill>
        <p:spPr>
          <a:xfrm>
            <a:off x="6298140" y="5433197"/>
            <a:ext cx="5738768" cy="11788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68192" y="1260781"/>
            <a:ext cx="23471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type(</a:t>
            </a:r>
            <a:r>
              <a:rPr lang="en-US" sz="2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94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82621" y="1130156"/>
            <a:ext cx="19639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input(</a:t>
            </a:r>
            <a:r>
              <a:rPr lang="en-US" sz="26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promt</a:t>
            </a:r>
            <a:r>
              <a:rPr 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190625"/>
            <a:ext cx="6845300" cy="2253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9763"/>
            <a:ext cx="3820751" cy="979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042" y="4483230"/>
            <a:ext cx="3820751" cy="946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092" y="4483230"/>
            <a:ext cx="3820751" cy="9608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8244" y="2364273"/>
            <a:ext cx="75854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8712378" y="2364273"/>
            <a:ext cx="10534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float()</a:t>
            </a:r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6861"/>
            <a:ext cx="6127305" cy="2935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952" y="2836861"/>
            <a:ext cx="6049247" cy="29352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7172" y="1132046"/>
            <a:ext cx="25964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Conversion</a:t>
            </a:r>
            <a:endParaRPr lang="en-US" sz="26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5834" y="6242446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and Math Modules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787"/>
            <a:ext cx="2703317" cy="23542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089540"/>
            <a:ext cx="2845669" cy="1811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499" y="1720846"/>
            <a:ext cx="3057945" cy="2171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906" y="4603889"/>
            <a:ext cx="2903538" cy="1811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138" y="1354346"/>
            <a:ext cx="2620963" cy="17881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330" y="4603889"/>
            <a:ext cx="2635809" cy="1811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0171" y="4128704"/>
            <a:ext cx="3022129" cy="1733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5125" y="1836429"/>
            <a:ext cx="2413981" cy="17881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120951" y="6468331"/>
            <a:ext cx="4175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https://docs.python.org/3/library/math.html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41739" y="6160554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9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00" y="1130156"/>
            <a:ext cx="1834850" cy="6436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Books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98" y="1267931"/>
            <a:ext cx="3875733" cy="50149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60853" y="6349424"/>
            <a:ext cx="22781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101 - 2020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631" y="1270127"/>
            <a:ext cx="3810552" cy="5031883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718712" y="6349424"/>
            <a:ext cx="42303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Beyond the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Stuff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GB" sz="2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6096" y="3491578"/>
            <a:ext cx="2982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https://www.dropbox.com/sh/j8nvrjaw46tkgjx/AAA10WcRf2CMMmnW3gX4bVQta?dl=0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13154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3" y="1384300"/>
            <a:ext cx="6503276" cy="3143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3530347"/>
            <a:ext cx="6051550" cy="3206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and Math Modules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185" y="5739884"/>
            <a:ext cx="4418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https://docs.python.org/3/library/random.html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41596" y="2084030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7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Operators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4098" name="Picture 2" descr="https://aivietnam.ai/wp-content/uploads/2019/07/chp1_python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1" y="2293936"/>
            <a:ext cx="5375719" cy="20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ivietnam.ai/wp-content/uploads/2019/07/chp1_python1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70"/>
          <a:stretch/>
        </p:blipFill>
        <p:spPr bwMode="auto">
          <a:xfrm>
            <a:off x="5964154" y="1399380"/>
            <a:ext cx="5776433" cy="454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4154" y="6242446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85667" y="2178050"/>
            <a:ext cx="3797958" cy="1079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0252" y="2348530"/>
                <a:ext cx="1888787" cy="759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6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+32</m:t>
                      </m:r>
                    </m:oMath>
                  </m:oMathPara>
                </a14:m>
                <a:endParaRPr lang="en-US" sz="2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52" y="2348530"/>
                <a:ext cx="1888787" cy="759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082348" y="1661923"/>
            <a:ext cx="41213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Celsius to Fahrenheit conversion</a:t>
            </a:r>
            <a:endParaRPr lang="en-US" sz="2200" dirty="0"/>
          </a:p>
        </p:txBody>
      </p:sp>
      <p:sp>
        <p:nvSpPr>
          <p:cNvPr id="13" name="Rectangle 12"/>
          <p:cNvSpPr/>
          <p:nvPr/>
        </p:nvSpPr>
        <p:spPr>
          <a:xfrm>
            <a:off x="7263742" y="2178050"/>
            <a:ext cx="3797958" cy="1079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18327" y="2348530"/>
                <a:ext cx="2221121" cy="759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6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−32</m:t>
                          </m:r>
                        </m:e>
                      </m:d>
                      <m:f>
                        <m:fPr>
                          <m:ctrlP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327" y="2348530"/>
                <a:ext cx="2221121" cy="759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7160423" y="1661923"/>
            <a:ext cx="41213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Celsius to Fahrenheit conversion</a:t>
            </a: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122" y="3960813"/>
            <a:ext cx="5209828" cy="17892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74" y="3960813"/>
            <a:ext cx="4945861" cy="17295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13" grpId="0" animBg="1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073" y="2238375"/>
            <a:ext cx="3486150" cy="1254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Circumference and area of common shapes</a:t>
            </a:r>
            <a:endParaRPr lang="en-US" sz="2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37" y="1358756"/>
            <a:ext cx="6704013" cy="5391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96649" y="4645169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32288" y="6488668"/>
            <a:ext cx="4587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2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47950" y="1613863"/>
            <a:ext cx="6896100" cy="4775200"/>
            <a:chOff x="2647950" y="1613863"/>
            <a:chExt cx="6896100" cy="4775200"/>
          </a:xfrm>
        </p:grpSpPr>
        <p:sp>
          <p:nvSpPr>
            <p:cNvPr id="5" name="Cloud 4"/>
            <p:cNvSpPr/>
            <p:nvPr/>
          </p:nvSpPr>
          <p:spPr>
            <a:xfrm>
              <a:off x="2647950" y="1613863"/>
              <a:ext cx="6896100" cy="4775200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92134" y="2416413"/>
              <a:ext cx="1322798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GB" sz="2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3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560000" y="2156303"/>
            <a:ext cx="4152537" cy="1192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0000" y="4042916"/>
            <a:ext cx="4152537" cy="861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0000" y="4900166"/>
            <a:ext cx="4152537" cy="878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693" y="2286211"/>
            <a:ext cx="3425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function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Lowercase with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underscores and begin with a verb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153" y="4099501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function parameters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data help the function done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9335" y="4985404"/>
            <a:ext cx="3626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docstring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 and describe the function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0000" y="5778530"/>
            <a:ext cx="4152537" cy="577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02597" y="5862167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the function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3639" y="1657721"/>
            <a:ext cx="4036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 for function construction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550073" y="3335173"/>
            <a:ext cx="4152537" cy="718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99441" y="3301874"/>
            <a:ext cx="3086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Indentation</a:t>
            </a:r>
            <a:b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4 spaces for indentation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5014676" y="1613863"/>
            <a:ext cx="6725911" cy="4942992"/>
            <a:chOff x="5014676" y="1613863"/>
            <a:chExt cx="6725911" cy="49429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1961" y="2859820"/>
              <a:ext cx="4826000" cy="25073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522528" y="1692646"/>
              <a:ext cx="1737976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parentheses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5" idx="2"/>
            </p:cNvCxnSpPr>
            <p:nvPr/>
          </p:nvCxnSpPr>
          <p:spPr>
            <a:xfrm>
              <a:off x="8391516" y="2185089"/>
              <a:ext cx="627315" cy="808312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0815334" y="1613863"/>
              <a:ext cx="925253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colon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25" idx="2"/>
            </p:cNvCxnSpPr>
            <p:nvPr/>
          </p:nvCxnSpPr>
          <p:spPr>
            <a:xfrm flipH="1">
              <a:off x="10796831" y="2106306"/>
              <a:ext cx="481130" cy="937895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014676" y="3335173"/>
              <a:ext cx="1350050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keyword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6" idx="0"/>
            </p:cNvCxnSpPr>
            <p:nvPr/>
          </p:nvCxnSpPr>
          <p:spPr>
            <a:xfrm flipV="1">
              <a:off x="5689701" y="3162300"/>
              <a:ext cx="878122" cy="172873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6" idx="3"/>
            </p:cNvCxnSpPr>
            <p:nvPr/>
          </p:nvCxnSpPr>
          <p:spPr>
            <a:xfrm>
              <a:off x="6364726" y="3581395"/>
              <a:ext cx="791724" cy="1404009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7014421" y="5668814"/>
              <a:ext cx="42635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General structure of a function</a:t>
              </a:r>
              <a:endParaRPr lang="en-US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51961" y="5228138"/>
              <a:ext cx="704489" cy="8824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075511" y="6064412"/>
              <a:ext cx="1685077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indentation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46" name="Straight Arrow Connector 45"/>
            <p:cNvCxnSpPr>
              <a:stCxn id="44" idx="0"/>
            </p:cNvCxnSpPr>
            <p:nvPr/>
          </p:nvCxnSpPr>
          <p:spPr>
            <a:xfrm flipV="1">
              <a:off x="5918050" y="5367121"/>
              <a:ext cx="597050" cy="69729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8830352" y="6365557"/>
            <a:ext cx="2523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(rectangle)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3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  <p:bldP spid="17" grpId="0" animBg="1"/>
      <p:bldP spid="18" grpId="0"/>
      <p:bldP spid="32" grpId="0"/>
      <p:bldP spid="37" grpId="0" animBg="1"/>
      <p:bldP spid="38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46"/>
          <a:stretch/>
        </p:blipFill>
        <p:spPr>
          <a:xfrm>
            <a:off x="5036574" y="1161976"/>
            <a:ext cx="6704013" cy="482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3" b="40733"/>
          <a:stretch/>
        </p:blipFill>
        <p:spPr>
          <a:xfrm>
            <a:off x="5030224" y="1623021"/>
            <a:ext cx="6704013" cy="9296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244" t="949" r="872" b="1985"/>
          <a:stretch/>
        </p:blipFill>
        <p:spPr>
          <a:xfrm>
            <a:off x="543904" y="1171504"/>
            <a:ext cx="4132145" cy="20341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956550" y="1644719"/>
            <a:ext cx="1397000" cy="7114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6212" y="3261175"/>
            <a:ext cx="4152537" cy="3514277"/>
            <a:chOff x="1039034" y="4059774"/>
            <a:chExt cx="4152537" cy="3514277"/>
          </a:xfrm>
        </p:grpSpPr>
        <p:sp>
          <p:nvSpPr>
            <p:cNvPr id="15" name="Rectangle 14"/>
            <p:cNvSpPr/>
            <p:nvPr/>
          </p:nvSpPr>
          <p:spPr>
            <a:xfrm>
              <a:off x="1039034" y="4059774"/>
              <a:ext cx="4152537" cy="1192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39034" y="5254237"/>
              <a:ext cx="4152537" cy="8615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39034" y="6117837"/>
              <a:ext cx="4152537" cy="8783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08727" y="4189682"/>
              <a:ext cx="34255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Define function name</a:t>
              </a:r>
            </a:p>
            <a:p>
              <a:pPr algn="ctr"/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Lowercase with underscores, usually begin with a verb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31187" y="5310822"/>
              <a:ext cx="35766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 function parameters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data help the function done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08369" y="6203075"/>
              <a:ext cx="36263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 docstring</a:t>
              </a:r>
              <a:b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Explain and describe the function</a:t>
              </a:r>
              <a:endPara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39034" y="6996201"/>
              <a:ext cx="4152537" cy="5778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1631" y="7079838"/>
              <a:ext cx="24673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of the function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64225" y="2778576"/>
            <a:ext cx="5086350" cy="1342272"/>
            <a:chOff x="5845405" y="2734817"/>
            <a:chExt cx="5086350" cy="1342272"/>
          </a:xfrm>
        </p:grpSpPr>
        <p:sp>
          <p:nvSpPr>
            <p:cNvPr id="27" name="Rectangle 26"/>
            <p:cNvSpPr/>
            <p:nvPr/>
          </p:nvSpPr>
          <p:spPr>
            <a:xfrm>
              <a:off x="7267805" y="2734817"/>
              <a:ext cx="3663950" cy="4501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53285" y="2775214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compute_rectangle_area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845405" y="2734817"/>
              <a:ext cx="1422399" cy="4501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Name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67805" y="3180890"/>
              <a:ext cx="3663950" cy="4501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103012" y="3221287"/>
              <a:ext cx="14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height, width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45405" y="3180890"/>
              <a:ext cx="1422399" cy="4501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Parameter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67805" y="3626963"/>
              <a:ext cx="3663950" cy="4501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45440" y="3667360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area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45405" y="3626963"/>
              <a:ext cx="1422399" cy="4501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881457" y="2660650"/>
            <a:ext cx="71109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8083" r="3514"/>
          <a:stretch/>
        </p:blipFill>
        <p:spPr>
          <a:xfrm>
            <a:off x="5864225" y="4131387"/>
            <a:ext cx="5086350" cy="26540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5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03" y="1140734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efault values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3" y="3188902"/>
            <a:ext cx="5611813" cy="26011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53728" y="1804828"/>
            <a:ext cx="2117887" cy="49244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values</a:t>
            </a:r>
            <a:endParaRPr lang="en-US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4108450" y="2297271"/>
            <a:ext cx="104222" cy="10110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4212672" y="2297271"/>
            <a:ext cx="670478" cy="10110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72" y="1938178"/>
            <a:ext cx="5450467" cy="42608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025061" y="5027640"/>
            <a:ext cx="1513684" cy="1309249"/>
            <a:chOff x="8891660" y="1653776"/>
            <a:chExt cx="1513684" cy="13092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8891660" y="1653776"/>
                  <a:ext cx="1513684" cy="6988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660" y="1653776"/>
                  <a:ext cx="1513684" cy="69884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8891660" y="2593693"/>
                  <a:ext cx="15136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1660" y="2593693"/>
                  <a:ext cx="151368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4418" r="-4016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935456" y="5050760"/>
            <a:ext cx="3703258" cy="892205"/>
            <a:chOff x="7795687" y="4224847"/>
            <a:chExt cx="3703258" cy="892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8889288" y="4747720"/>
                  <a:ext cx="205928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9288" y="4747720"/>
                  <a:ext cx="205928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959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/>
            <p:cNvSpPr txBox="1"/>
            <p:nvPr/>
          </p:nvSpPr>
          <p:spPr>
            <a:xfrm>
              <a:off x="7795687" y="4224847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Divide the length into m segments</a:t>
              </a:r>
              <a:endParaRPr lang="en-GB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8569" y="1613863"/>
            <a:ext cx="7002533" cy="4707685"/>
            <a:chOff x="289069" y="1613863"/>
            <a:chExt cx="7002533" cy="4707685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3669399" y="3001433"/>
              <a:ext cx="1575701" cy="836483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669399" y="1613863"/>
              <a:ext cx="2950" cy="47076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89069" y="3837915"/>
              <a:ext cx="7002533" cy="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846499" y="2180197"/>
              <a:ext cx="3651700" cy="331543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/>
            <p:cNvSpPr/>
            <p:nvPr/>
          </p:nvSpPr>
          <p:spPr>
            <a:xfrm>
              <a:off x="1816907" y="2175484"/>
              <a:ext cx="3698896" cy="3506781"/>
            </a:xfrm>
            <a:prstGeom prst="arc">
              <a:avLst>
                <a:gd name="adj1" fmla="val 16213068"/>
                <a:gd name="adj2" fmla="val 21424227"/>
              </a:avLst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408560" y="3337170"/>
                  <a:ext cx="7916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8560" y="3337170"/>
                  <a:ext cx="79162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5385" r="-8462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4988494" y="2322471"/>
                  <a:ext cx="42338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GB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494" y="2322471"/>
                  <a:ext cx="42338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445104" y="1140813"/>
            <a:ext cx="6889750" cy="6100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 the circumference of a unit circle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2</a:t>
            </a:r>
            <a:endParaRPr lang="en-US" dirty="0">
              <a:latin typeface="Algerian" panose="04020705040A02060702" pitchFamily="82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492017" y="549754"/>
            <a:ext cx="3645180" cy="4663581"/>
            <a:chOff x="7492017" y="473554"/>
            <a:chExt cx="3645180" cy="4663581"/>
          </a:xfrm>
        </p:grpSpPr>
        <p:sp>
          <p:nvSpPr>
            <p:cNvPr id="38" name="Arc 37"/>
            <p:cNvSpPr/>
            <p:nvPr/>
          </p:nvSpPr>
          <p:spPr>
            <a:xfrm rot="3169292">
              <a:off x="6869222" y="1096349"/>
              <a:ext cx="4663581" cy="3417991"/>
            </a:xfrm>
            <a:prstGeom prst="arc">
              <a:avLst>
                <a:gd name="adj1" fmla="val 15077378"/>
                <a:gd name="adj2" fmla="val 19935784"/>
              </a:avLst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Straight Connector 39"/>
            <p:cNvCxnSpPr>
              <a:stCxn id="38" idx="0"/>
            </p:cNvCxnSpPr>
            <p:nvPr/>
          </p:nvCxnSpPr>
          <p:spPr>
            <a:xfrm rot="21404610" flipH="1">
              <a:off x="7838976" y="1422064"/>
              <a:ext cx="2409349" cy="2228266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38" idx="2"/>
            </p:cNvCxnSpPr>
            <p:nvPr/>
          </p:nvCxnSpPr>
          <p:spPr>
            <a:xfrm rot="21404610">
              <a:off x="7906706" y="3625063"/>
              <a:ext cx="3230491" cy="179690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Arc 52"/>
            <p:cNvSpPr/>
            <p:nvPr/>
          </p:nvSpPr>
          <p:spPr>
            <a:xfrm rot="2674651">
              <a:off x="7848395" y="3166431"/>
              <a:ext cx="717045" cy="877989"/>
            </a:xfrm>
            <a:prstGeom prst="arc">
              <a:avLst>
                <a:gd name="adj1" fmla="val 15077378"/>
                <a:gd name="adj2" fmla="val 19935784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 rot="21404610">
                  <a:off x="8537507" y="3150337"/>
                  <a:ext cx="4472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GB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04610">
                  <a:off x="8537507" y="3150337"/>
                  <a:ext cx="44723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Connector 54"/>
            <p:cNvCxnSpPr>
              <a:stCxn id="38" idx="0"/>
            </p:cNvCxnSpPr>
            <p:nvPr/>
          </p:nvCxnSpPr>
          <p:spPr>
            <a:xfrm>
              <a:off x="10183090" y="1355431"/>
              <a:ext cx="23477" cy="2348736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208203" y="3518471"/>
              <a:ext cx="182880" cy="19212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8289311" y="2096659"/>
                  <a:ext cx="7916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311" y="2096659"/>
                  <a:ext cx="79162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385" r="-8462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/>
            <p:cNvCxnSpPr/>
            <p:nvPr/>
          </p:nvCxnSpPr>
          <p:spPr>
            <a:xfrm flipV="1">
              <a:off x="7904210" y="3727449"/>
              <a:ext cx="2302357" cy="3975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9175476" y="3698971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5476" y="3698971"/>
                  <a:ext cx="242374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10240035" y="2529799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0035" y="2529799"/>
                  <a:ext cx="24570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30000" r="-30000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2" descr="VGU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3" y="0"/>
            <a:ext cx="1795599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433058" y="5882907"/>
            <a:ext cx="3703258" cy="790427"/>
            <a:chOff x="7795687" y="4326625"/>
            <a:chExt cx="3703258" cy="790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8889288" y="4747720"/>
                  <a:ext cx="205928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9288" y="4747720"/>
                  <a:ext cx="2059282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254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/>
            <p:cNvSpPr txBox="1"/>
            <p:nvPr/>
          </p:nvSpPr>
          <p:spPr>
            <a:xfrm>
              <a:off x="7795687" y="4326625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Divide the length into m segments</a:t>
              </a:r>
              <a:endParaRPr lang="en-GB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0" y="775"/>
            <a:ext cx="6659335" cy="5547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 the circumference of a unit circle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3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" t="11241" r="9230" b="8223"/>
          <a:stretch/>
        </p:blipFill>
        <p:spPr>
          <a:xfrm>
            <a:off x="7084193" y="1135780"/>
            <a:ext cx="4697128" cy="4417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93765" y="1482450"/>
                <a:ext cx="1524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3.1415</m:t>
                      </m:r>
                      <m:r>
                        <a:rPr 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GB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765" y="1482450"/>
                <a:ext cx="1524776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0789458" y="4709707"/>
                <a:ext cx="693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458" y="4709707"/>
                <a:ext cx="69371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0923850" y="5482787"/>
                <a:ext cx="967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𝑑𝑒𝑔𝑟𝑒𝑒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3850" y="5482787"/>
                <a:ext cx="967188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248782" y="1800372"/>
                <a:ext cx="9212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𝑙𝑒𝑛𝑔𝑡h</m:t>
                      </m:r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782" y="1800372"/>
                <a:ext cx="921213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3064208" y="2881790"/>
            <a:ext cx="3645180" cy="4663581"/>
            <a:chOff x="7492017" y="473554"/>
            <a:chExt cx="3645180" cy="4663581"/>
          </a:xfrm>
        </p:grpSpPr>
        <p:sp>
          <p:nvSpPr>
            <p:cNvPr id="32" name="Arc 31"/>
            <p:cNvSpPr/>
            <p:nvPr/>
          </p:nvSpPr>
          <p:spPr>
            <a:xfrm rot="3169292">
              <a:off x="6869222" y="1096349"/>
              <a:ext cx="4663581" cy="3417991"/>
            </a:xfrm>
            <a:prstGeom prst="arc">
              <a:avLst>
                <a:gd name="adj1" fmla="val 15077378"/>
                <a:gd name="adj2" fmla="val 19935784"/>
              </a:avLst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Connector 36"/>
            <p:cNvCxnSpPr>
              <a:stCxn id="32" idx="0"/>
            </p:cNvCxnSpPr>
            <p:nvPr/>
          </p:nvCxnSpPr>
          <p:spPr>
            <a:xfrm rot="21404610" flipH="1">
              <a:off x="7838976" y="1422064"/>
              <a:ext cx="2409349" cy="2228266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32" idx="2"/>
            </p:cNvCxnSpPr>
            <p:nvPr/>
          </p:nvCxnSpPr>
          <p:spPr>
            <a:xfrm rot="21404610">
              <a:off x="7906706" y="3625063"/>
              <a:ext cx="3230491" cy="179690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/>
            <p:cNvSpPr/>
            <p:nvPr/>
          </p:nvSpPr>
          <p:spPr>
            <a:xfrm rot="2674651">
              <a:off x="7848395" y="3166431"/>
              <a:ext cx="717045" cy="877989"/>
            </a:xfrm>
            <a:prstGeom prst="arc">
              <a:avLst>
                <a:gd name="adj1" fmla="val 15077378"/>
                <a:gd name="adj2" fmla="val 19935784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 rot="21404610">
                  <a:off x="8537507" y="3150337"/>
                  <a:ext cx="4472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GB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04610">
                  <a:off x="8537507" y="3150337"/>
                  <a:ext cx="447238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/>
            <p:cNvCxnSpPr>
              <a:stCxn id="32" idx="0"/>
            </p:cNvCxnSpPr>
            <p:nvPr/>
          </p:nvCxnSpPr>
          <p:spPr>
            <a:xfrm>
              <a:off x="10183090" y="1355431"/>
              <a:ext cx="23477" cy="2348736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0208203" y="3518471"/>
              <a:ext cx="182880" cy="19212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8289311" y="2096659"/>
                  <a:ext cx="7916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311" y="2096659"/>
                  <a:ext cx="791627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4615" r="-9231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/>
            <p:cNvCxnSpPr/>
            <p:nvPr/>
          </p:nvCxnSpPr>
          <p:spPr>
            <a:xfrm flipV="1">
              <a:off x="7904210" y="3727449"/>
              <a:ext cx="2302357" cy="3975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9175476" y="3698971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5476" y="3698971"/>
                  <a:ext cx="242374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30769" r="-30769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10240035" y="2529799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0035" y="2529799"/>
                  <a:ext cx="245708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9268" r="-26829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61" y="444298"/>
            <a:ext cx="4214398" cy="32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14521" y="1436428"/>
            <a:ext cx="3725119" cy="4525061"/>
            <a:chOff x="7375383" y="1796960"/>
            <a:chExt cx="3725119" cy="4525061"/>
          </a:xfrm>
        </p:grpSpPr>
        <p:pic>
          <p:nvPicPr>
            <p:cNvPr id="1028" name="Picture 4" descr="Computer Labs - Technology Service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383" y="1796960"/>
              <a:ext cx="3725119" cy="3725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at Is Binary and How Does It Work?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7351" y="4824112"/>
              <a:ext cx="3366304" cy="149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54" y="1140696"/>
            <a:ext cx="7593957" cy="538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should a programming language provide?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275175" y="3634794"/>
            <a:ext cx="1864613" cy="574475"/>
            <a:chOff x="5275175" y="3634794"/>
            <a:chExt cx="1864613" cy="574475"/>
          </a:xfrm>
        </p:grpSpPr>
        <p:sp>
          <p:nvSpPr>
            <p:cNvPr id="5" name="TextBox 4"/>
            <p:cNvSpPr txBox="1"/>
            <p:nvPr/>
          </p:nvSpPr>
          <p:spPr>
            <a:xfrm>
              <a:off x="5275175" y="3634794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</a:t>
              </a:r>
              <a:r>
                <a:rPr lang="en-GB" dirty="0" smtClean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/Represent</a:t>
              </a:r>
              <a:endPara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5493260" y="4013635"/>
              <a:ext cx="1504709" cy="195634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0073" y="1996633"/>
            <a:ext cx="4455978" cy="4120587"/>
            <a:chOff x="550073" y="1996633"/>
            <a:chExt cx="4455978" cy="4120587"/>
          </a:xfrm>
        </p:grpSpPr>
        <p:sp>
          <p:nvSpPr>
            <p:cNvPr id="4" name="Rounded Rectangle 3"/>
            <p:cNvSpPr/>
            <p:nvPr/>
          </p:nvSpPr>
          <p:spPr>
            <a:xfrm>
              <a:off x="550073" y="1996633"/>
              <a:ext cx="4455978" cy="41205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38200" y="2257064"/>
              <a:ext cx="3976868" cy="281843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87496" y="2811584"/>
              <a:ext cx="1820980" cy="1262705"/>
              <a:chOff x="887496" y="2811584"/>
              <a:chExt cx="1820980" cy="1262705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887496" y="2811584"/>
                <a:ext cx="1820980" cy="126270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B0F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45857" y="2850340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Numbers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45857" y="3297765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 -2 …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245856" y="3640077"/>
                <a:ext cx="1242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-1.2, 2.7 …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212110" y="2822552"/>
              <a:ext cx="1377389" cy="1288900"/>
              <a:chOff x="1232979" y="2820639"/>
              <a:chExt cx="1377389" cy="128890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1232979" y="2846834"/>
                <a:ext cx="1377389" cy="126270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B0F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574269" y="2820639"/>
                <a:ext cx="591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02103" y="3288275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 b, c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02103" y="367461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Hello</a:t>
                </a:r>
                <a:endParaRPr lang="en-GB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Rounded Rectangle 23"/>
            <p:cNvSpPr/>
            <p:nvPr/>
          </p:nvSpPr>
          <p:spPr>
            <a:xfrm>
              <a:off x="1867572" y="4453764"/>
              <a:ext cx="1820980" cy="45831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rgbClr val="00B0F0"/>
                  </a:solidFill>
                </a:rPr>
                <a:t>…</a:t>
              </a:r>
              <a:endParaRPr lang="en-GB" sz="3000" dirty="0">
                <a:solidFill>
                  <a:srgbClr val="00B0F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11108" y="229263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Objects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61643" y="5747888"/>
              <a:ext cx="1232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World</a:t>
              </a:r>
              <a:endParaRPr lang="en-GB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2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33796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 rot="20786361">
            <a:off x="5123997" y="3135190"/>
            <a:ext cx="45719" cy="14567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 rot="20786361">
            <a:off x="5205571" y="3267019"/>
            <a:ext cx="58038" cy="556506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Isosceles Triangle 37"/>
          <p:cNvSpPr/>
          <p:nvPr/>
        </p:nvSpPr>
        <p:spPr>
          <a:xfrm rot="15370919">
            <a:off x="3926544" y="2787004"/>
            <a:ext cx="872748" cy="1676843"/>
          </a:xfrm>
          <a:prstGeom prst="triangl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965256" y="4832166"/>
            <a:ext cx="1548501" cy="1450088"/>
            <a:chOff x="5965256" y="4832166"/>
            <a:chExt cx="1548501" cy="1450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5983851" y="4832166"/>
                  <a:ext cx="1513684" cy="6988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3851" y="4832166"/>
                  <a:ext cx="1513684" cy="69884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965256" y="5583408"/>
                  <a:ext cx="1548501" cy="6988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256" y="5583408"/>
                  <a:ext cx="1548501" cy="6988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Straight Connector 38"/>
          <p:cNvCxnSpPr/>
          <p:nvPr/>
        </p:nvCxnSpPr>
        <p:spPr>
          <a:xfrm flipV="1">
            <a:off x="3478899" y="3001433"/>
            <a:ext cx="1575701" cy="836483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478899" y="1613863"/>
            <a:ext cx="2950" cy="470768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8569" y="3837915"/>
            <a:ext cx="7002533" cy="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655999" y="2180197"/>
            <a:ext cx="3651700" cy="331543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>
            <a:off x="1626407" y="2175484"/>
            <a:ext cx="3698896" cy="3506781"/>
          </a:xfrm>
          <a:prstGeom prst="arc">
            <a:avLst>
              <a:gd name="adj1" fmla="val 16213068"/>
              <a:gd name="adj2" fmla="val 21424227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445104" y="1140813"/>
            <a:ext cx="6889750" cy="6100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 the area of a unit circle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2" name="Arc 31"/>
          <p:cNvSpPr/>
          <p:nvPr/>
        </p:nvSpPr>
        <p:spPr>
          <a:xfrm rot="16560445">
            <a:off x="1528910" y="2278820"/>
            <a:ext cx="3698896" cy="3506781"/>
          </a:xfrm>
          <a:prstGeom prst="arc">
            <a:avLst>
              <a:gd name="adj1" fmla="val 16213068"/>
              <a:gd name="adj2" fmla="val 21424227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21307" y="3834367"/>
            <a:ext cx="3718242" cy="19526"/>
          </a:xfrm>
          <a:prstGeom prst="line">
            <a:avLst/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7492017" y="473554"/>
            <a:ext cx="3645180" cy="4663581"/>
            <a:chOff x="7492017" y="473554"/>
            <a:chExt cx="3645180" cy="4663581"/>
          </a:xfrm>
        </p:grpSpPr>
        <p:sp>
          <p:nvSpPr>
            <p:cNvPr id="25" name="Arc 24"/>
            <p:cNvSpPr/>
            <p:nvPr/>
          </p:nvSpPr>
          <p:spPr>
            <a:xfrm rot="3169292">
              <a:off x="6869222" y="1096349"/>
              <a:ext cx="4663581" cy="3417991"/>
            </a:xfrm>
            <a:prstGeom prst="arc">
              <a:avLst>
                <a:gd name="adj1" fmla="val 15077378"/>
                <a:gd name="adj2" fmla="val 19935784"/>
              </a:avLst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/>
            <p:cNvCxnSpPr>
              <a:stCxn id="25" idx="0"/>
            </p:cNvCxnSpPr>
            <p:nvPr/>
          </p:nvCxnSpPr>
          <p:spPr>
            <a:xfrm rot="21404610" flipH="1">
              <a:off x="7838976" y="1422064"/>
              <a:ext cx="2409349" cy="2228266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25" idx="2"/>
            </p:cNvCxnSpPr>
            <p:nvPr/>
          </p:nvCxnSpPr>
          <p:spPr>
            <a:xfrm rot="21404610">
              <a:off x="7906706" y="3625063"/>
              <a:ext cx="3230491" cy="179690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/>
            <p:cNvSpPr/>
            <p:nvPr/>
          </p:nvSpPr>
          <p:spPr>
            <a:xfrm rot="2674651">
              <a:off x="7848395" y="3166431"/>
              <a:ext cx="717045" cy="877989"/>
            </a:xfrm>
            <a:prstGeom prst="arc">
              <a:avLst>
                <a:gd name="adj1" fmla="val 15077378"/>
                <a:gd name="adj2" fmla="val 19935784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 rot="21404610">
                  <a:off x="8537507" y="3150337"/>
                  <a:ext cx="44723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GB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04610">
                  <a:off x="8537507" y="3150337"/>
                  <a:ext cx="447238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/>
            <p:cNvCxnSpPr>
              <a:stCxn id="25" idx="0"/>
            </p:cNvCxnSpPr>
            <p:nvPr/>
          </p:nvCxnSpPr>
          <p:spPr>
            <a:xfrm>
              <a:off x="10183090" y="1355431"/>
              <a:ext cx="23477" cy="2348736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0208203" y="3518471"/>
              <a:ext cx="182880" cy="19212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8289311" y="2096659"/>
                  <a:ext cx="7916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311" y="2096659"/>
                  <a:ext cx="79162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385" r="-8462" b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/>
            <p:cNvCxnSpPr/>
            <p:nvPr/>
          </p:nvCxnSpPr>
          <p:spPr>
            <a:xfrm flipV="1">
              <a:off x="7904210" y="3727449"/>
              <a:ext cx="2302357" cy="3975"/>
            </a:xfrm>
            <a:prstGeom prst="line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9175476" y="3698971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5476" y="3698971"/>
                  <a:ext cx="24237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000" r="-27500"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0240035" y="2529799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0035" y="2529799"/>
                  <a:ext cx="24570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0000" r="-30000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790304" y="1929921"/>
                <a:ext cx="1448602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04" y="1929921"/>
                <a:ext cx="1448602" cy="8152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768612" y="2940728"/>
                <a:ext cx="7916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612" y="2940728"/>
                <a:ext cx="791627" cy="369332"/>
              </a:xfrm>
              <a:prstGeom prst="rect">
                <a:avLst/>
              </a:prstGeom>
              <a:blipFill>
                <a:blip r:embed="rId11"/>
                <a:stretch>
                  <a:fillRect l="-4615" r="-9231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402596" y="3310060"/>
                <a:ext cx="679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96" y="3310060"/>
                <a:ext cx="67993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536435" y="4733456"/>
                <a:ext cx="3020763" cy="714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435" y="4733456"/>
                <a:ext cx="3020763" cy="7143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536435" y="5696618"/>
            <a:ext cx="3171061" cy="1076493"/>
            <a:chOff x="8536435" y="5696618"/>
            <a:chExt cx="3171061" cy="10764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8536435" y="5696618"/>
                  <a:ext cx="19948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nor/>
                              </m:rPr>
                              <a:rPr lang="en-GB" sz="2400" dirty="0">
                                <a:solidFill>
                                  <a:srgbClr val="00B050"/>
                                </a:solidFill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6435" y="5696618"/>
                  <a:ext cx="199484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829" b="-98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8536435" y="6373001"/>
              <a:ext cx="3171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where m is a number of parts</a:t>
              </a:r>
              <a:endParaRPr lang="en-GB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Picture 2" descr="VGU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3" y="0"/>
            <a:ext cx="1795599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28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 rot="20786361">
            <a:off x="5123997" y="3135190"/>
            <a:ext cx="45719" cy="14567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 rot="20786361">
            <a:off x="5205571" y="3267019"/>
            <a:ext cx="58038" cy="556506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Isosceles Triangle 37"/>
          <p:cNvSpPr/>
          <p:nvPr/>
        </p:nvSpPr>
        <p:spPr>
          <a:xfrm rot="15370919">
            <a:off x="3926544" y="2787004"/>
            <a:ext cx="872748" cy="1676843"/>
          </a:xfrm>
          <a:prstGeom prst="triangl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560705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107556" y="5765821"/>
                <a:ext cx="1994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556" y="5765821"/>
                <a:ext cx="1994841" cy="369332"/>
              </a:xfrm>
              <a:prstGeom prst="rect">
                <a:avLst/>
              </a:prstGeom>
              <a:blipFill>
                <a:blip r:embed="rId2"/>
                <a:stretch>
                  <a:fillRect l="-2141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/>
          <p:nvPr/>
        </p:nvCxnSpPr>
        <p:spPr>
          <a:xfrm flipV="1">
            <a:off x="3478899" y="3001433"/>
            <a:ext cx="1575701" cy="836483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478899" y="1613863"/>
            <a:ext cx="2950" cy="470768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8569" y="3837915"/>
            <a:ext cx="7002533" cy="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655999" y="2180197"/>
            <a:ext cx="3651700" cy="331543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>
            <a:off x="1626407" y="2175484"/>
            <a:ext cx="3698896" cy="3506781"/>
          </a:xfrm>
          <a:prstGeom prst="arc">
            <a:avLst>
              <a:gd name="adj1" fmla="val 16213068"/>
              <a:gd name="adj2" fmla="val 21424227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445104" y="1140813"/>
            <a:ext cx="6889750" cy="6100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 the area of a unit circle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5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2" name="Arc 31"/>
          <p:cNvSpPr/>
          <p:nvPr/>
        </p:nvSpPr>
        <p:spPr>
          <a:xfrm rot="16560445">
            <a:off x="1528910" y="2278820"/>
            <a:ext cx="3698896" cy="3506781"/>
          </a:xfrm>
          <a:prstGeom prst="arc">
            <a:avLst>
              <a:gd name="adj1" fmla="val 16213068"/>
              <a:gd name="adj2" fmla="val 21424227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21307" y="3834367"/>
            <a:ext cx="3718242" cy="19526"/>
          </a:xfrm>
          <a:prstGeom prst="line">
            <a:avLst/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7835620" y="2721420"/>
            <a:ext cx="3645180" cy="4663581"/>
            <a:chOff x="7492017" y="473554"/>
            <a:chExt cx="3645180" cy="4663581"/>
          </a:xfrm>
        </p:grpSpPr>
        <p:sp>
          <p:nvSpPr>
            <p:cNvPr id="25" name="Arc 24"/>
            <p:cNvSpPr/>
            <p:nvPr/>
          </p:nvSpPr>
          <p:spPr>
            <a:xfrm rot="3169292">
              <a:off x="6869222" y="1096349"/>
              <a:ext cx="4663581" cy="3417991"/>
            </a:xfrm>
            <a:prstGeom prst="arc">
              <a:avLst>
                <a:gd name="adj1" fmla="val 15077378"/>
                <a:gd name="adj2" fmla="val 19935784"/>
              </a:avLst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838976" y="1355431"/>
              <a:ext cx="3298221" cy="2712872"/>
              <a:chOff x="7838976" y="1355431"/>
              <a:chExt cx="3298221" cy="2712872"/>
            </a:xfrm>
          </p:grpSpPr>
          <p:cxnSp>
            <p:nvCxnSpPr>
              <p:cNvPr id="26" name="Straight Connector 25"/>
              <p:cNvCxnSpPr>
                <a:stCxn id="25" idx="0"/>
              </p:cNvCxnSpPr>
              <p:nvPr/>
            </p:nvCxnSpPr>
            <p:spPr>
              <a:xfrm rot="21404610" flipH="1">
                <a:off x="7838976" y="1422064"/>
                <a:ext cx="2409349" cy="2228266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endCxn id="25" idx="2"/>
              </p:cNvCxnSpPr>
              <p:nvPr/>
            </p:nvCxnSpPr>
            <p:spPr>
              <a:xfrm rot="21404610">
                <a:off x="7906706" y="3625063"/>
                <a:ext cx="3230491" cy="179690"/>
              </a:xfrm>
              <a:prstGeom prst="line">
                <a:avLst/>
              </a:prstGeom>
              <a:ln w="158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2674651">
                <a:off x="7848395" y="3166431"/>
                <a:ext cx="717045" cy="877989"/>
              </a:xfrm>
              <a:prstGeom prst="arc">
                <a:avLst>
                  <a:gd name="adj1" fmla="val 15077378"/>
                  <a:gd name="adj2" fmla="val 19935784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 rot="21404610">
                    <a:off x="8537507" y="3150337"/>
                    <a:ext cx="44723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GB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404610">
                    <a:off x="8537507" y="3150337"/>
                    <a:ext cx="44723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Connector 11"/>
              <p:cNvCxnSpPr>
                <a:stCxn id="25" idx="0"/>
              </p:cNvCxnSpPr>
              <p:nvPr/>
            </p:nvCxnSpPr>
            <p:spPr>
              <a:xfrm>
                <a:off x="10183090" y="1355431"/>
                <a:ext cx="23477" cy="2348736"/>
              </a:xfrm>
              <a:prstGeom prst="line">
                <a:avLst/>
              </a:prstGeom>
              <a:ln w="158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10208203" y="3518471"/>
                <a:ext cx="182880" cy="192129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8289311" y="2096659"/>
                    <a:ext cx="7916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GB" sz="2400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9311" y="2096659"/>
                    <a:ext cx="7916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615" r="-923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Connector 19"/>
              <p:cNvCxnSpPr/>
              <p:nvPr/>
            </p:nvCxnSpPr>
            <p:spPr>
              <a:xfrm flipV="1">
                <a:off x="7904210" y="3727449"/>
                <a:ext cx="2302357" cy="3975"/>
              </a:xfrm>
              <a:prstGeom prst="line">
                <a:avLst/>
              </a:prstGeom>
              <a:ln w="158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9175476" y="3698971"/>
                    <a:ext cx="24237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2400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5476" y="3698971"/>
                    <a:ext cx="24237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0769" r="-30769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0240035" y="2529799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GB" sz="2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0035" y="2529799"/>
                    <a:ext cx="24570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000" r="-30000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768612" y="2940728"/>
                <a:ext cx="7916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612" y="2940728"/>
                <a:ext cx="791627" cy="369332"/>
              </a:xfrm>
              <a:prstGeom prst="rect">
                <a:avLst/>
              </a:prstGeom>
              <a:blipFill>
                <a:blip r:embed="rId11"/>
                <a:stretch>
                  <a:fillRect l="-4615" r="-9231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402596" y="3310060"/>
                <a:ext cx="679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596" y="3310060"/>
                <a:ext cx="67993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107556" y="4802659"/>
                <a:ext cx="3020763" cy="714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556" y="4802659"/>
                <a:ext cx="3020763" cy="7143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9322" y="17178"/>
            <a:ext cx="5970877" cy="3011017"/>
          </a:xfrm>
          <a:prstGeom prst="rect">
            <a:avLst/>
          </a:prstGeom>
        </p:spPr>
      </p:pic>
      <p:pic>
        <p:nvPicPr>
          <p:cNvPr id="43" name="Picture 2" descr="VGU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3" y="0"/>
            <a:ext cx="1795599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3478899" y="1613863"/>
            <a:ext cx="2950" cy="470768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8569" y="3837915"/>
            <a:ext cx="7002533" cy="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655999" y="2180197"/>
            <a:ext cx="3651700" cy="331543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>
            <a:off x="1626407" y="2175484"/>
            <a:ext cx="3698896" cy="3506781"/>
          </a:xfrm>
          <a:prstGeom prst="arc">
            <a:avLst>
              <a:gd name="adj1" fmla="val 16213068"/>
              <a:gd name="adj2" fmla="val 21424227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445104" y="1140813"/>
            <a:ext cx="6889750" cy="6100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 the area of a unit circle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6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2" name="Arc 31"/>
          <p:cNvSpPr/>
          <p:nvPr/>
        </p:nvSpPr>
        <p:spPr>
          <a:xfrm rot="16560445">
            <a:off x="1528910" y="2278820"/>
            <a:ext cx="3698896" cy="3506781"/>
          </a:xfrm>
          <a:prstGeom prst="arc">
            <a:avLst>
              <a:gd name="adj1" fmla="val 16213068"/>
              <a:gd name="adj2" fmla="val 21424227"/>
            </a:avLst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712311" y="3427413"/>
            <a:ext cx="294052" cy="411906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4054782" y="1869445"/>
                <a:ext cx="693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782" y="1869445"/>
                <a:ext cx="69371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6326179" y="1670878"/>
            <a:ext cx="5673665" cy="2038102"/>
            <a:chOff x="6326179" y="1670878"/>
            <a:chExt cx="5673665" cy="2038102"/>
          </a:xfrm>
        </p:grpSpPr>
        <p:sp>
          <p:nvSpPr>
            <p:cNvPr id="89" name="Rectangle 88"/>
            <p:cNvSpPr/>
            <p:nvPr/>
          </p:nvSpPr>
          <p:spPr>
            <a:xfrm>
              <a:off x="7829161" y="1672476"/>
              <a:ext cx="105495" cy="16655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7631390" y="3339648"/>
                  <a:ext cx="5986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390" y="3339648"/>
                  <a:ext cx="59862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/>
                <p:cNvSpPr/>
                <p:nvPr/>
              </p:nvSpPr>
              <p:spPr>
                <a:xfrm>
                  <a:off x="7038551" y="1671148"/>
                  <a:ext cx="7864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0" name="Rectangle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8551" y="1671148"/>
                  <a:ext cx="78649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6326179" y="2330679"/>
                  <a:ext cx="11096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179" y="2330679"/>
                  <a:ext cx="1109663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 92"/>
            <p:cNvSpPr/>
            <p:nvPr/>
          </p:nvSpPr>
          <p:spPr>
            <a:xfrm>
              <a:off x="9449139" y="1672476"/>
              <a:ext cx="105495" cy="16655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9251368" y="3339648"/>
                  <a:ext cx="5986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368" y="3339648"/>
                  <a:ext cx="59862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/>
                <p:cNvSpPr/>
                <p:nvPr/>
              </p:nvSpPr>
              <p:spPr>
                <a:xfrm>
                  <a:off x="8666878" y="1670878"/>
                  <a:ext cx="7864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5" name="Rectangle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6878" y="1670878"/>
                  <a:ext cx="78649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ectangle 95"/>
            <p:cNvSpPr/>
            <p:nvPr/>
          </p:nvSpPr>
          <p:spPr>
            <a:xfrm>
              <a:off x="11579562" y="1672476"/>
              <a:ext cx="105495" cy="16655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11381791" y="3339648"/>
                  <a:ext cx="6180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1791" y="3339648"/>
                  <a:ext cx="61805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/>
                <p:cNvSpPr/>
                <p:nvPr/>
              </p:nvSpPr>
              <p:spPr>
                <a:xfrm>
                  <a:off x="10768427" y="1670878"/>
                  <a:ext cx="8059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8" name="Rectangl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8427" y="1670878"/>
                  <a:ext cx="80592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/>
                <p:cNvSpPr/>
                <p:nvPr/>
              </p:nvSpPr>
              <p:spPr>
                <a:xfrm>
                  <a:off x="8437544" y="2376846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9" name="Rectangl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544" y="2376846"/>
                  <a:ext cx="41069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/>
                <p:cNvSpPr/>
                <p:nvPr/>
              </p:nvSpPr>
              <p:spPr>
                <a:xfrm>
                  <a:off x="9624109" y="2376846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0" name="Rectangle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4109" y="2376846"/>
                  <a:ext cx="41069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/>
                <p:cNvSpPr/>
                <p:nvPr/>
              </p:nvSpPr>
              <p:spPr>
                <a:xfrm>
                  <a:off x="11099397" y="2376846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1" name="Rectangle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9397" y="2376846"/>
                  <a:ext cx="41069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/>
                <p:cNvSpPr/>
                <p:nvPr/>
              </p:nvSpPr>
              <p:spPr>
                <a:xfrm>
                  <a:off x="10413887" y="2376846"/>
                  <a:ext cx="4106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2" name="Rectangle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3887" y="2376846"/>
                  <a:ext cx="41068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7825047" y="4454821"/>
            <a:ext cx="3749305" cy="1600186"/>
            <a:chOff x="7825047" y="4454821"/>
            <a:chExt cx="3749305" cy="1600186"/>
          </a:xfrm>
        </p:grpSpPr>
        <p:sp>
          <p:nvSpPr>
            <p:cNvPr id="5" name="Rectangle 4"/>
            <p:cNvSpPr/>
            <p:nvPr/>
          </p:nvSpPr>
          <p:spPr>
            <a:xfrm>
              <a:off x="7825047" y="4454821"/>
              <a:ext cx="3749305" cy="16001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/>
                <p:cNvSpPr/>
                <p:nvPr/>
              </p:nvSpPr>
              <p:spPr>
                <a:xfrm>
                  <a:off x="8087978" y="4620638"/>
                  <a:ext cx="3224409" cy="12685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GB" sz="2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Rectangle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7978" y="4620638"/>
                  <a:ext cx="3224409" cy="126855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5" name="Rectangle 104"/>
          <p:cNvSpPr/>
          <p:nvPr/>
        </p:nvSpPr>
        <p:spPr>
          <a:xfrm>
            <a:off x="2006363" y="2859088"/>
            <a:ext cx="294052" cy="976717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/>
          <p:cNvSpPr/>
          <p:nvPr/>
        </p:nvSpPr>
        <p:spPr>
          <a:xfrm>
            <a:off x="2301672" y="2559050"/>
            <a:ext cx="294052" cy="1274868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/>
          <p:cNvSpPr/>
          <p:nvPr/>
        </p:nvSpPr>
        <p:spPr>
          <a:xfrm>
            <a:off x="2595724" y="2372419"/>
            <a:ext cx="294052" cy="1457985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/>
          <p:cNvSpPr/>
          <p:nvPr/>
        </p:nvSpPr>
        <p:spPr>
          <a:xfrm>
            <a:off x="2887040" y="2254250"/>
            <a:ext cx="294052" cy="1578855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/>
          <p:cNvSpPr/>
          <p:nvPr/>
        </p:nvSpPr>
        <p:spPr>
          <a:xfrm>
            <a:off x="3181092" y="2175484"/>
            <a:ext cx="294052" cy="1654107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/>
          <p:cNvSpPr/>
          <p:nvPr/>
        </p:nvSpPr>
        <p:spPr>
          <a:xfrm>
            <a:off x="3476401" y="2180197"/>
            <a:ext cx="294052" cy="1647507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/>
          <p:cNvSpPr/>
          <p:nvPr/>
        </p:nvSpPr>
        <p:spPr>
          <a:xfrm>
            <a:off x="3770453" y="2246288"/>
            <a:ext cx="294052" cy="1577902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 111"/>
          <p:cNvSpPr/>
          <p:nvPr/>
        </p:nvSpPr>
        <p:spPr>
          <a:xfrm>
            <a:off x="4065012" y="2372419"/>
            <a:ext cx="294052" cy="1450223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/>
          <p:cNvSpPr/>
          <p:nvPr/>
        </p:nvSpPr>
        <p:spPr>
          <a:xfrm>
            <a:off x="4359064" y="2559050"/>
            <a:ext cx="294052" cy="1263253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/>
          <p:cNvSpPr/>
          <p:nvPr/>
        </p:nvSpPr>
        <p:spPr>
          <a:xfrm>
            <a:off x="4654373" y="2859088"/>
            <a:ext cx="294052" cy="961328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/>
          <p:cNvSpPr/>
          <p:nvPr/>
        </p:nvSpPr>
        <p:spPr>
          <a:xfrm>
            <a:off x="4948425" y="3427412"/>
            <a:ext cx="294052" cy="389489"/>
          </a:xfrm>
          <a:prstGeom prst="rect">
            <a:avLst/>
          </a:prstGeom>
          <a:solidFill>
            <a:schemeClr val="accent5">
              <a:lumMod val="40000"/>
              <a:lumOff val="60000"/>
              <a:alpha val="66000"/>
            </a:schemeClr>
          </a:solidFill>
          <a:ln>
            <a:solidFill>
              <a:schemeClr val="accent5">
                <a:lumMod val="60000"/>
                <a:lumOff val="4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21307" y="3842833"/>
            <a:ext cx="3718242" cy="19526"/>
          </a:xfrm>
          <a:prstGeom prst="line">
            <a:avLst/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769105" y="5795672"/>
            <a:ext cx="3501645" cy="947177"/>
            <a:chOff x="3769105" y="5795672"/>
            <a:chExt cx="3501645" cy="947177"/>
          </a:xfrm>
        </p:grpSpPr>
        <p:sp>
          <p:nvSpPr>
            <p:cNvPr id="6" name="Rectangle 5"/>
            <p:cNvSpPr/>
            <p:nvPr/>
          </p:nvSpPr>
          <p:spPr>
            <a:xfrm>
              <a:off x="3769105" y="5795672"/>
              <a:ext cx="3501645" cy="947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974827" y="5972464"/>
                  <a:ext cx="3102772" cy="6414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2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32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32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𝑒𝑠𝑡</m:t>
                                </m:r>
                              </m:sub>
                            </m:sSub>
                          </m:e>
                        </m:func>
                        <m:r>
                          <a:rPr lang="en-US" sz="32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𝑟𝑒𝑎𝑙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4827" y="5972464"/>
                  <a:ext cx="3102772" cy="641458"/>
                </a:xfrm>
                <a:prstGeom prst="rect">
                  <a:avLst/>
                </a:prstGeom>
                <a:blipFill>
                  <a:blip r:embed="rId16"/>
                  <a:stretch>
                    <a:fillRect b="-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8" name="Picture 2" descr="VGU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3" y="0"/>
            <a:ext cx="1795599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80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523875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445104" y="1140813"/>
            <a:ext cx="6889750" cy="6100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 the area of a unit circle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8712" y="1519088"/>
            <a:ext cx="7002533" cy="4707685"/>
            <a:chOff x="98569" y="1613863"/>
            <a:chExt cx="7002533" cy="4707685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3478899" y="1613863"/>
              <a:ext cx="2950" cy="47076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8569" y="3837915"/>
              <a:ext cx="7002533" cy="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655999" y="2180197"/>
              <a:ext cx="3651700" cy="331543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/>
            <p:cNvSpPr/>
            <p:nvPr/>
          </p:nvSpPr>
          <p:spPr>
            <a:xfrm>
              <a:off x="1626407" y="2175484"/>
              <a:ext cx="3698896" cy="3506781"/>
            </a:xfrm>
            <a:prstGeom prst="arc">
              <a:avLst>
                <a:gd name="adj1" fmla="val 16213068"/>
                <a:gd name="adj2" fmla="val 21424227"/>
              </a:avLst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c 31"/>
            <p:cNvSpPr/>
            <p:nvPr/>
          </p:nvSpPr>
          <p:spPr>
            <a:xfrm rot="16560445">
              <a:off x="1528910" y="2278820"/>
              <a:ext cx="3698896" cy="3506781"/>
            </a:xfrm>
            <a:prstGeom prst="arc">
              <a:avLst>
                <a:gd name="adj1" fmla="val 16213068"/>
                <a:gd name="adj2" fmla="val 21424227"/>
              </a:avLst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653049" y="3602567"/>
              <a:ext cx="105495" cy="22828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58544" y="3285067"/>
              <a:ext cx="105495" cy="54578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869139" y="3082217"/>
              <a:ext cx="105495" cy="74863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974634" y="2895586"/>
              <a:ext cx="105495" cy="9352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085229" y="2764368"/>
              <a:ext cx="105495" cy="10647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190724" y="2672162"/>
              <a:ext cx="105495" cy="11551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294586" y="2567518"/>
              <a:ext cx="105495" cy="125982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05181" y="2489200"/>
              <a:ext cx="105495" cy="133638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10676" y="2415118"/>
              <a:ext cx="105495" cy="140870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621278" y="2357968"/>
              <a:ext cx="105495" cy="146795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731873" y="2311400"/>
              <a:ext cx="105495" cy="15127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837368" y="2258484"/>
              <a:ext cx="105495" cy="156392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947963" y="2228851"/>
              <a:ext cx="105495" cy="159953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058558" y="2192627"/>
              <a:ext cx="105495" cy="16340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164053" y="2187447"/>
              <a:ext cx="105495" cy="16374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264355" y="2175484"/>
              <a:ext cx="105495" cy="16655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369850" y="2162650"/>
              <a:ext cx="105495" cy="167665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473712" y="2160894"/>
              <a:ext cx="105495" cy="16784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584307" y="2175484"/>
              <a:ext cx="105495" cy="16620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89802" y="2187448"/>
              <a:ext cx="105495" cy="16483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00404" y="2211918"/>
              <a:ext cx="105495" cy="16259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10999" y="2228851"/>
              <a:ext cx="105495" cy="16072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016494" y="2275418"/>
              <a:ext cx="105495" cy="155895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127089" y="2311401"/>
              <a:ext cx="105495" cy="15289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37684" y="2357969"/>
              <a:ext cx="105495" cy="148062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343179" y="2415119"/>
              <a:ext cx="105495" cy="142171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452954" y="2489200"/>
              <a:ext cx="105495" cy="134834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558449" y="2567518"/>
              <a:ext cx="105495" cy="12682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69044" y="2652913"/>
              <a:ext cx="105495" cy="11888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779639" y="2764369"/>
              <a:ext cx="105495" cy="107564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85134" y="2895587"/>
              <a:ext cx="105495" cy="94266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996332" y="3049588"/>
              <a:ext cx="105495" cy="795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101827" y="3262313"/>
              <a:ext cx="105495" cy="58078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03689" y="3567826"/>
              <a:ext cx="105495" cy="27527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6000"/>
              </a:schemeClr>
            </a:solidFill>
            <a:ln>
              <a:solidFill>
                <a:schemeClr val="accent5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1621307" y="3834367"/>
              <a:ext cx="3718242" cy="19526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/>
                <p:cNvSpPr/>
                <p:nvPr/>
              </p:nvSpPr>
              <p:spPr>
                <a:xfrm>
                  <a:off x="4054782" y="1869445"/>
                  <a:ext cx="6937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1" name="Rectangle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4782" y="1869445"/>
                  <a:ext cx="693716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98152" y="5482061"/>
            <a:ext cx="3568432" cy="1301408"/>
            <a:chOff x="98152" y="5482061"/>
            <a:chExt cx="3568432" cy="1301408"/>
          </a:xfrm>
        </p:grpSpPr>
        <p:sp>
          <p:nvSpPr>
            <p:cNvPr id="5" name="Rectangle 4"/>
            <p:cNvSpPr/>
            <p:nvPr/>
          </p:nvSpPr>
          <p:spPr>
            <a:xfrm>
              <a:off x="98152" y="5482061"/>
              <a:ext cx="3568432" cy="13014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/>
                <p:cNvSpPr/>
                <p:nvPr/>
              </p:nvSpPr>
              <p:spPr>
                <a:xfrm>
                  <a:off x="313557" y="5501859"/>
                  <a:ext cx="3224409" cy="12685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GB" sz="2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Rectangle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57" y="5501859"/>
                  <a:ext cx="3224409" cy="12685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048" y="8446"/>
            <a:ext cx="5462133" cy="6761965"/>
          </a:xfrm>
          <a:prstGeom prst="rect">
            <a:avLst/>
          </a:prstGeom>
        </p:spPr>
      </p:pic>
      <p:pic>
        <p:nvPicPr>
          <p:cNvPr id="52" name="Picture 2" descr="VGU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3" y="0"/>
            <a:ext cx="1795599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1362945" y="4339072"/>
            <a:ext cx="2715279" cy="1198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362945" y="1812802"/>
            <a:ext cx="2715279" cy="2012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Function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496296" y="2065699"/>
                <a:ext cx="2240549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96" y="2065699"/>
                <a:ext cx="2240549" cy="583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833678" y="2799045"/>
                <a:ext cx="1930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78" y="2799045"/>
                <a:ext cx="19301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839919" y="3232797"/>
                <a:ext cx="1369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0    1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19" y="3232797"/>
                <a:ext cx="1369285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440233" y="4534437"/>
                <a:ext cx="2565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33" y="4534437"/>
                <a:ext cx="2565253" cy="276999"/>
              </a:xfrm>
              <a:prstGeom prst="rect">
                <a:avLst/>
              </a:prstGeom>
              <a:blipFill>
                <a:blip r:embed="rId5"/>
                <a:stretch>
                  <a:fillRect l="-1663" r="-713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894674" y="4889816"/>
                <a:ext cx="18421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en-US" dirty="0"/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74" y="4889816"/>
                <a:ext cx="18421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5440188" y="2015572"/>
            <a:ext cx="5242042" cy="3741541"/>
            <a:chOff x="5787428" y="1676380"/>
            <a:chExt cx="5242042" cy="374154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5788659" y="1877661"/>
              <a:ext cx="60749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993" y="1676380"/>
              <a:ext cx="4725477" cy="315031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10000232" y="5048589"/>
              <a:ext cx="92075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6742682" y="5048589"/>
              <a:ext cx="96520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652875" y="4863923"/>
                  <a:ext cx="3866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2875" y="4863923"/>
                  <a:ext cx="38664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10157479" y="5048589"/>
                  <a:ext cx="6062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7479" y="5048589"/>
                  <a:ext cx="6062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936032" y="5048589"/>
                  <a:ext cx="6062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−∞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6032" y="5048589"/>
                  <a:ext cx="60625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/>
            <p:cNvSpPr/>
            <p:nvPr/>
          </p:nvSpPr>
          <p:spPr>
            <a:xfrm>
              <a:off x="8306173" y="4502489"/>
              <a:ext cx="62109" cy="571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11366" y="4499314"/>
              <a:ext cx="62109" cy="571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1" idx="0"/>
            </p:cNvCxnSpPr>
            <p:nvPr/>
          </p:nvCxnSpPr>
          <p:spPr>
            <a:xfrm flipH="1" flipV="1">
              <a:off x="8337227" y="3962739"/>
              <a:ext cx="1" cy="53975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9" idx="0"/>
            </p:cNvCxnSpPr>
            <p:nvPr/>
          </p:nvCxnSpPr>
          <p:spPr>
            <a:xfrm flipH="1" flipV="1">
              <a:off x="9611366" y="2070439"/>
              <a:ext cx="31055" cy="242887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697883" y="2071377"/>
              <a:ext cx="2916310" cy="535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695056" y="3947802"/>
              <a:ext cx="1631951" cy="541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6664001" y="3919227"/>
              <a:ext cx="62109" cy="571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64000" y="2041864"/>
              <a:ext cx="62109" cy="571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8280748" y="4151770"/>
                  <a:ext cx="4726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0748" y="4151770"/>
                  <a:ext cx="47263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9633958" y="4148595"/>
                  <a:ext cx="47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958" y="4148595"/>
                  <a:ext cx="47795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V="1">
              <a:off x="6092407" y="1877661"/>
              <a:ext cx="3593" cy="62974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5897515" y="2928655"/>
                  <a:ext cx="3754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515" y="2928655"/>
                  <a:ext cx="375424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/>
            <p:nvPr/>
          </p:nvCxnSpPr>
          <p:spPr>
            <a:xfrm>
              <a:off x="6091176" y="3768520"/>
              <a:ext cx="13440" cy="62974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787428" y="4398260"/>
              <a:ext cx="60749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6703719" y="3564183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719" y="3564183"/>
                  <a:ext cx="46076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6692441" y="2033106"/>
                  <a:ext cx="4660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441" y="2033106"/>
                  <a:ext cx="466089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1808025" y="1481601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function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60855" y="40100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2" y="0"/>
            <a:ext cx="5223933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573" y="1002835"/>
            <a:ext cx="5126827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3508" y="3242228"/>
            <a:ext cx="5999209" cy="3154878"/>
            <a:chOff x="550073" y="1329795"/>
            <a:chExt cx="5999209" cy="31548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073" y="1329795"/>
              <a:ext cx="5999209" cy="3154878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59699" y="2107849"/>
                  <a:ext cx="2471831" cy="5833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sigmoid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699" y="2107849"/>
                  <a:ext cx="2471831" cy="5833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6132567" y="336550"/>
            <a:ext cx="5989583" cy="2863187"/>
            <a:chOff x="6202417" y="1621486"/>
            <a:chExt cx="5989583" cy="286318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2417" y="1621486"/>
              <a:ext cx="5989583" cy="2863187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202417" y="2124888"/>
                  <a:ext cx="2226700" cy="5977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2417" y="2124888"/>
                  <a:ext cx="2226700" cy="5977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991" y="3258080"/>
            <a:ext cx="5984160" cy="3139026"/>
          </a:xfrm>
          <a:prstGeom prst="rect">
            <a:avLst/>
          </a:prstGeom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23332" y="1315033"/>
            <a:ext cx="24913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S-shaped curves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3332" y="1880503"/>
            <a:ext cx="454804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x values into small ranges</a:t>
            </a:r>
            <a:endParaRPr lang="en-GB" sz="2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8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762750" y="1930251"/>
            <a:ext cx="4514850" cy="4454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676400" y="1930251"/>
            <a:ext cx="4514850" cy="4454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and Underflow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91" y="1138083"/>
            <a:ext cx="3137704" cy="68873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Why?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12" y="2279959"/>
            <a:ext cx="3533775" cy="3705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2279959"/>
            <a:ext cx="3429000" cy="3714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and Underflow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2243" y="-4092"/>
            <a:ext cx="1563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Insight Course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1423" y="1139550"/>
            <a:ext cx="26388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51400" y="1698688"/>
            <a:ext cx="6299200" cy="2000948"/>
            <a:chOff x="4851400" y="1698688"/>
            <a:chExt cx="6299200" cy="2000948"/>
          </a:xfrm>
        </p:grpSpPr>
        <p:sp>
          <p:nvSpPr>
            <p:cNvPr id="39" name="Rectangle 38"/>
            <p:cNvSpPr/>
            <p:nvPr/>
          </p:nvSpPr>
          <p:spPr>
            <a:xfrm>
              <a:off x="4851400" y="1698688"/>
              <a:ext cx="6299200" cy="200094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042066" y="1806322"/>
              <a:ext cx="5997189" cy="1596035"/>
              <a:chOff x="5188116" y="1531994"/>
              <a:chExt cx="5997189" cy="15960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5188116" y="2114034"/>
                    <a:ext cx="105208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=1.0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8116" y="2114034"/>
                    <a:ext cx="105208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5188116" y="2758697"/>
                    <a:ext cx="105740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=3.0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8116" y="2758697"/>
                    <a:ext cx="105740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Right Arrow 13"/>
              <p:cNvSpPr/>
              <p:nvPr/>
            </p:nvSpPr>
            <p:spPr>
              <a:xfrm>
                <a:off x="6540500" y="2565992"/>
                <a:ext cx="311150" cy="165253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7232650" y="2230844"/>
                <a:ext cx="1454150" cy="85350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9673929" y="2114034"/>
                    <a:ext cx="150605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0.12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3929" y="2114034"/>
                    <a:ext cx="150605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9673929" y="2758697"/>
                    <a:ext cx="151137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)=0.88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3929" y="2758697"/>
                    <a:ext cx="151137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Right Arrow 24"/>
              <p:cNvSpPr/>
              <p:nvPr/>
            </p:nvSpPr>
            <p:spPr>
              <a:xfrm>
                <a:off x="9112250" y="2565991"/>
                <a:ext cx="311150" cy="165253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371755" y="1531994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821661" y="1531994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4851400" y="4147204"/>
            <a:ext cx="6299200" cy="2050396"/>
            <a:chOff x="4851400" y="4147204"/>
            <a:chExt cx="6299200" cy="2050396"/>
          </a:xfrm>
        </p:grpSpPr>
        <p:sp>
          <p:nvSpPr>
            <p:cNvPr id="40" name="Rectangle 39"/>
            <p:cNvSpPr/>
            <p:nvPr/>
          </p:nvSpPr>
          <p:spPr>
            <a:xfrm>
              <a:off x="4851400" y="4147204"/>
              <a:ext cx="6299200" cy="20503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5042066" y="4794311"/>
                  <a:ext cx="10520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066" y="4794311"/>
                  <a:ext cx="105208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5060795" y="5200241"/>
                  <a:ext cx="10574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=2.0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795" y="5200241"/>
                  <a:ext cx="105740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ight Arrow 29"/>
            <p:cNvSpPr/>
            <p:nvPr/>
          </p:nvSpPr>
          <p:spPr>
            <a:xfrm>
              <a:off x="6396100" y="5302281"/>
              <a:ext cx="311150" cy="16525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089590" y="4956712"/>
              <a:ext cx="1454150" cy="853502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Softmax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9530540" y="4800129"/>
                  <a:ext cx="15060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0.09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540" y="4800129"/>
                  <a:ext cx="1506053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9525217" y="5200241"/>
                  <a:ext cx="15113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)=0.24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217" y="5200241"/>
                  <a:ext cx="151137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ight Arrow 33"/>
            <p:cNvSpPr/>
            <p:nvPr/>
          </p:nvSpPr>
          <p:spPr>
            <a:xfrm>
              <a:off x="8966200" y="5300836"/>
              <a:ext cx="311150" cy="16525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71545" y="426828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692037" y="4268284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060795" y="5606171"/>
                  <a:ext cx="10574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=3.0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795" y="5606171"/>
                  <a:ext cx="105740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9525217" y="5606171"/>
                  <a:ext cx="15113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)=0.67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217" y="5606171"/>
                  <a:ext cx="1511375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792704" y="2573028"/>
            <a:ext cx="2595082" cy="957417"/>
            <a:chOff x="792704" y="2573028"/>
            <a:chExt cx="2595082" cy="957417"/>
          </a:xfrm>
        </p:grpSpPr>
        <p:sp>
          <p:nvSpPr>
            <p:cNvPr id="48" name="Rectangle 47"/>
            <p:cNvSpPr/>
            <p:nvPr/>
          </p:nvSpPr>
          <p:spPr>
            <a:xfrm>
              <a:off x="792704" y="2573028"/>
              <a:ext cx="2595082" cy="9574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896002" y="2680677"/>
                  <a:ext cx="2376483" cy="7657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2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2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002" y="2680677"/>
                  <a:ext cx="2376483" cy="765787"/>
                </a:xfrm>
                <a:prstGeom prst="rect">
                  <a:avLst/>
                </a:prstGeom>
                <a:blipFill>
                  <a:blip r:embed="rId15"/>
                  <a:stretch>
                    <a:fillRect b="-8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786703" y="3505683"/>
            <a:ext cx="2595082" cy="733826"/>
            <a:chOff x="786703" y="3505683"/>
            <a:chExt cx="2595082" cy="733826"/>
          </a:xfrm>
        </p:grpSpPr>
        <p:sp>
          <p:nvSpPr>
            <p:cNvPr id="47" name="Rectangle 46"/>
            <p:cNvSpPr/>
            <p:nvPr/>
          </p:nvSpPr>
          <p:spPr>
            <a:xfrm>
              <a:off x="786703" y="3505683"/>
              <a:ext cx="2595082" cy="7338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111931" y="3698137"/>
                  <a:ext cx="1729961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931" y="3698137"/>
                  <a:ext cx="1729961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3521" r="-3169" b="-3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80702" y="4235577"/>
            <a:ext cx="2595082" cy="766845"/>
            <a:chOff x="780702" y="4235577"/>
            <a:chExt cx="2595082" cy="766845"/>
          </a:xfrm>
        </p:grpSpPr>
        <p:sp>
          <p:nvSpPr>
            <p:cNvPr id="46" name="Rectangle 45"/>
            <p:cNvSpPr/>
            <p:nvPr/>
          </p:nvSpPr>
          <p:spPr>
            <a:xfrm>
              <a:off x="780702" y="4235577"/>
              <a:ext cx="2595082" cy="7338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1172274" y="4284212"/>
                  <a:ext cx="1842427" cy="7182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2274" y="4284212"/>
                  <a:ext cx="1842427" cy="7182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9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9343" y="5899"/>
            <a:ext cx="5067054" cy="59447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574483" y="934323"/>
            <a:ext cx="9066850" cy="2094788"/>
            <a:chOff x="1281440" y="927223"/>
            <a:chExt cx="9066850" cy="2094788"/>
          </a:xfrm>
        </p:grpSpPr>
        <p:sp>
          <p:nvSpPr>
            <p:cNvPr id="40" name="Rectangle 39"/>
            <p:cNvSpPr/>
            <p:nvPr/>
          </p:nvSpPr>
          <p:spPr>
            <a:xfrm>
              <a:off x="4049090" y="1007389"/>
              <a:ext cx="6299200" cy="2010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81440" y="1007389"/>
              <a:ext cx="2704030" cy="2014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720958" y="1248503"/>
                  <a:ext cx="1640321" cy="6981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958" y="1248503"/>
                  <a:ext cx="1640321" cy="698140"/>
                </a:xfrm>
                <a:prstGeom prst="rect">
                  <a:avLst/>
                </a:prstGeom>
                <a:blipFill>
                  <a:blip r:embed="rId2"/>
                  <a:stretch>
                    <a:fillRect b="-8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58449" y="1980835"/>
                  <a:ext cx="159069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449" y="1980835"/>
                  <a:ext cx="159069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462" r="-3462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739205" y="2336147"/>
                  <a:ext cx="1710019" cy="661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205" y="2336147"/>
                  <a:ext cx="1710019" cy="6613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2111517" y="927223"/>
              <a:ext cx="1043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Formula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4239756" y="1569569"/>
                  <a:ext cx="10667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756" y="1569569"/>
                  <a:ext cx="10667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4258485" y="2013599"/>
                  <a:ext cx="10720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=2.0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8485" y="2013599"/>
                  <a:ext cx="10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ight Arrow 29"/>
            <p:cNvSpPr/>
            <p:nvPr/>
          </p:nvSpPr>
          <p:spPr>
            <a:xfrm>
              <a:off x="5593790" y="2115639"/>
              <a:ext cx="311150" cy="16525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287280" y="1668505"/>
              <a:ext cx="1454150" cy="106196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Softmax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8728230" y="1575387"/>
                  <a:ext cx="15060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0.09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8230" y="1575387"/>
                  <a:ext cx="1506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8722907" y="2013599"/>
                  <a:ext cx="15113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)=0.24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907" y="2013599"/>
                  <a:ext cx="151137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ight Arrow 33"/>
            <p:cNvSpPr/>
            <p:nvPr/>
          </p:nvSpPr>
          <p:spPr>
            <a:xfrm>
              <a:off x="8163890" y="2114194"/>
              <a:ext cx="311150" cy="16525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69235" y="105624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889727" y="1056242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4258485" y="2463979"/>
                  <a:ext cx="10720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=3.0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8485" y="2463979"/>
                  <a:ext cx="107202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8722907" y="2463979"/>
                  <a:ext cx="15113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)=0.67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907" y="2463979"/>
                  <a:ext cx="151137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/>
          <p:cNvSpPr/>
          <p:nvPr/>
        </p:nvSpPr>
        <p:spPr>
          <a:xfrm>
            <a:off x="2908743" y="600374"/>
            <a:ext cx="60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vector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18619" y="55833"/>
            <a:ext cx="1992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(straightforward)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" y="3054511"/>
            <a:ext cx="4949156" cy="377947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196926" y="3060069"/>
            <a:ext cx="6925561" cy="3773912"/>
            <a:chOff x="5196926" y="3060069"/>
            <a:chExt cx="6925561" cy="377391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2"/>
            <a:srcRect b="29197"/>
            <a:stretch/>
          </p:blipFill>
          <p:spPr>
            <a:xfrm>
              <a:off x="5196926" y="3060069"/>
              <a:ext cx="6691563" cy="377391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2"/>
            <a:srcRect t="67596" r="47356"/>
            <a:stretch/>
          </p:blipFill>
          <p:spPr>
            <a:xfrm>
              <a:off x="9015950" y="5025796"/>
              <a:ext cx="3106537" cy="152310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592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9343" y="5899"/>
            <a:ext cx="5067054" cy="59447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0483" y="944770"/>
            <a:ext cx="9066850" cy="2094788"/>
            <a:chOff x="1281440" y="927223"/>
            <a:chExt cx="9066850" cy="2094788"/>
          </a:xfrm>
        </p:grpSpPr>
        <p:sp>
          <p:nvSpPr>
            <p:cNvPr id="40" name="Rectangle 39"/>
            <p:cNvSpPr/>
            <p:nvPr/>
          </p:nvSpPr>
          <p:spPr>
            <a:xfrm>
              <a:off x="4049090" y="1007389"/>
              <a:ext cx="6299200" cy="2010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81440" y="1007389"/>
              <a:ext cx="2704030" cy="2014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720958" y="1248503"/>
                  <a:ext cx="1640321" cy="6981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958" y="1248503"/>
                  <a:ext cx="1640321" cy="6981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58449" y="1980835"/>
                  <a:ext cx="159069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449" y="1980835"/>
                  <a:ext cx="159069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462" r="-3462" b="-3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739205" y="2336147"/>
                  <a:ext cx="1710019" cy="661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205" y="2336147"/>
                  <a:ext cx="1710019" cy="6613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2111517" y="927223"/>
              <a:ext cx="1043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Formula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4239756" y="1569569"/>
                  <a:ext cx="10667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756" y="1569569"/>
                  <a:ext cx="10667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4258485" y="2013599"/>
                  <a:ext cx="10720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=2.0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8485" y="2013599"/>
                  <a:ext cx="10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ight Arrow 29"/>
            <p:cNvSpPr/>
            <p:nvPr/>
          </p:nvSpPr>
          <p:spPr>
            <a:xfrm>
              <a:off x="5593790" y="2115639"/>
              <a:ext cx="311150" cy="16525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287280" y="1668505"/>
              <a:ext cx="1454150" cy="106196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Softmax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8728230" y="1575387"/>
                  <a:ext cx="15060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0.09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8230" y="1575387"/>
                  <a:ext cx="150605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8722907" y="2013599"/>
                  <a:ext cx="15113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)=0.24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907" y="2013599"/>
                  <a:ext cx="151137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ight Arrow 33"/>
            <p:cNvSpPr/>
            <p:nvPr/>
          </p:nvSpPr>
          <p:spPr>
            <a:xfrm>
              <a:off x="8163890" y="2114194"/>
              <a:ext cx="311150" cy="16525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69235" y="105624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889727" y="1056242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4258485" y="2463979"/>
                  <a:ext cx="10720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=3.0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8485" y="2463979"/>
                  <a:ext cx="107202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8722907" y="2463979"/>
                  <a:ext cx="15113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)=0.67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907" y="2463979"/>
                  <a:ext cx="151137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558405" y="1476735"/>
                <a:ext cx="204241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nan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vì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vượt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giới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hạn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lưu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trữ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biến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405" y="1476735"/>
                <a:ext cx="2042418" cy="1569660"/>
              </a:xfrm>
              <a:prstGeom prst="rect">
                <a:avLst/>
              </a:prstGeom>
              <a:blipFill>
                <a:blip r:embed="rId11"/>
                <a:stretch>
                  <a:fillRect l="-4776" t="-3101" r="-4478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908743" y="600374"/>
            <a:ext cx="60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vector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72721" y="3406688"/>
            <a:ext cx="4275276" cy="3058830"/>
            <a:chOff x="5707694" y="3094529"/>
            <a:chExt cx="4275276" cy="3058830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7694" y="3094529"/>
              <a:ext cx="4275276" cy="3058830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6799225" y="3725408"/>
              <a:ext cx="20146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Hàm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mũ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tăng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rất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nhanh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x </a:t>
              </a:r>
              <a:r>
                <a:rPr lang="en-US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tăng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921960" y="3277014"/>
                  <a:ext cx="5150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960" y="3277014"/>
                  <a:ext cx="515013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9541801" y="5515601"/>
                  <a:ext cx="3863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801" y="5515601"/>
                  <a:ext cx="386388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6862350" y="4862439"/>
                  <a:ext cx="166205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+∞)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2350" y="4862439"/>
                  <a:ext cx="1662057" cy="400110"/>
                </a:xfrm>
                <a:prstGeom prst="rect">
                  <a:avLst/>
                </a:prstGeom>
                <a:blipFill>
                  <a:blip r:embed="rId18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002835" y="4432423"/>
                  <a:ext cx="153343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[0, +∞)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2835" y="4432423"/>
                  <a:ext cx="1533433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Rectangle 53"/>
          <p:cNvSpPr/>
          <p:nvPr/>
        </p:nvSpPr>
        <p:spPr>
          <a:xfrm>
            <a:off x="118619" y="55833"/>
            <a:ext cx="1992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(straightforward)</a:t>
            </a:r>
            <a:endParaRPr lang="en-US" dirty="0">
              <a:solidFill>
                <a:srgbClr val="00B0F0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0483" y="3045340"/>
            <a:ext cx="6925561" cy="3773912"/>
            <a:chOff x="5196926" y="3060069"/>
            <a:chExt cx="6925561" cy="377391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0"/>
            <a:srcRect b="29197"/>
            <a:stretch/>
          </p:blipFill>
          <p:spPr>
            <a:xfrm>
              <a:off x="5196926" y="3060069"/>
              <a:ext cx="6691563" cy="377391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0"/>
            <a:srcRect t="67596" r="47356"/>
            <a:stretch/>
          </p:blipFill>
          <p:spPr>
            <a:xfrm>
              <a:off x="9015950" y="5025796"/>
              <a:ext cx="3106537" cy="152310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44" name="TextBox 43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244" y="0"/>
            <a:ext cx="9631556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1139865"/>
            <a:ext cx="7900686" cy="102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should a programming language provide?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073" y="1793315"/>
            <a:ext cx="3911968" cy="4398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way to represent numbers using bits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0073" y="2442686"/>
            <a:ext cx="1973208" cy="439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three bits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3011074"/>
            <a:ext cx="2523281" cy="3287921"/>
            <a:chOff x="0" y="3011074"/>
            <a:chExt cx="2523281" cy="3287921"/>
          </a:xfrm>
        </p:grpSpPr>
        <p:grpSp>
          <p:nvGrpSpPr>
            <p:cNvPr id="31" name="Group 30"/>
            <p:cNvGrpSpPr/>
            <p:nvPr/>
          </p:nvGrpSpPr>
          <p:grpSpPr>
            <a:xfrm>
              <a:off x="1325869" y="3011074"/>
              <a:ext cx="1187903" cy="353028"/>
              <a:chOff x="541174" y="3229337"/>
              <a:chExt cx="1187903" cy="35302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541174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937549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332702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326479" y="3431184"/>
              <a:ext cx="1187903" cy="353028"/>
              <a:chOff x="541174" y="3229337"/>
              <a:chExt cx="1187903" cy="35302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541174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37549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332702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330318" y="3852179"/>
              <a:ext cx="1187903" cy="353028"/>
              <a:chOff x="541174" y="3229337"/>
              <a:chExt cx="1187903" cy="35302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41174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37549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332702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325869" y="4272289"/>
              <a:ext cx="1187903" cy="353028"/>
              <a:chOff x="541174" y="3229337"/>
              <a:chExt cx="1187903" cy="353028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41174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937549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332702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334768" y="4692399"/>
              <a:ext cx="1187903" cy="353028"/>
              <a:chOff x="541174" y="3229337"/>
              <a:chExt cx="1187903" cy="353028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541174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37549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332702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335378" y="5110255"/>
              <a:ext cx="1187903" cy="353028"/>
              <a:chOff x="541174" y="3229337"/>
              <a:chExt cx="1187903" cy="353028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41174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937549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332702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325869" y="5528111"/>
              <a:ext cx="1187903" cy="353028"/>
              <a:chOff x="541174" y="3229337"/>
              <a:chExt cx="1187903" cy="35302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41174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937549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332702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325869" y="5945967"/>
              <a:ext cx="1187903" cy="353028"/>
              <a:chOff x="541174" y="3229337"/>
              <a:chExt cx="1187903" cy="353028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41174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937549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332702" y="3229337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0" y="4224940"/>
              <a:ext cx="13347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different </a:t>
              </a:r>
            </a:p>
            <a:p>
              <a:pPr algn="r"/>
              <a:r>
                <a:rPr lang="en-US" sz="20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cases</a:t>
              </a:r>
              <a:endParaRPr lang="en-GB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38086" y="2438829"/>
            <a:ext cx="1973208" cy="1506430"/>
            <a:chOff x="3638086" y="2438829"/>
            <a:chExt cx="1973208" cy="1506430"/>
          </a:xfrm>
        </p:grpSpPr>
        <p:sp>
          <p:nvSpPr>
            <p:cNvPr id="67" name="Rectangle 66"/>
            <p:cNvSpPr/>
            <p:nvPr/>
          </p:nvSpPr>
          <p:spPr>
            <a:xfrm>
              <a:off x="3638086" y="2438829"/>
              <a:ext cx="1973208" cy="439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 numbers</a:t>
              </a:r>
              <a:endParaRPr lang="en-GB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286039" y="3065877"/>
                  <a:ext cx="677301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0, 7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6039" y="3065877"/>
                  <a:ext cx="677301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4286039" y="3606705"/>
                  <a:ext cx="832792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8, 15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6039" y="3606705"/>
                  <a:ext cx="832792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6726099" y="2438829"/>
            <a:ext cx="1973208" cy="1413350"/>
            <a:chOff x="6726099" y="2438829"/>
            <a:chExt cx="1973208" cy="1413350"/>
          </a:xfrm>
        </p:grpSpPr>
        <p:sp>
          <p:nvSpPr>
            <p:cNvPr id="68" name="Rectangle 67"/>
            <p:cNvSpPr/>
            <p:nvPr/>
          </p:nvSpPr>
          <p:spPr>
            <a:xfrm>
              <a:off x="6726099" y="2438829"/>
              <a:ext cx="1973208" cy="439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 numbers</a:t>
              </a:r>
              <a:endParaRPr lang="en-GB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164059" y="3065877"/>
                  <a:ext cx="1097288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−1, −8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059" y="3065877"/>
                  <a:ext cx="1097288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7164059" y="3513625"/>
                  <a:ext cx="520206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059" y="3513625"/>
                  <a:ext cx="52020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9814112" y="2447149"/>
            <a:ext cx="1973208" cy="965602"/>
            <a:chOff x="9814112" y="2447149"/>
            <a:chExt cx="1973208" cy="965602"/>
          </a:xfrm>
        </p:grpSpPr>
        <p:sp>
          <p:nvSpPr>
            <p:cNvPr id="75" name="Rectangle 74"/>
            <p:cNvSpPr/>
            <p:nvPr/>
          </p:nvSpPr>
          <p:spPr>
            <a:xfrm>
              <a:off x="9814112" y="2447149"/>
              <a:ext cx="1973208" cy="439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Mixed</a:t>
              </a:r>
              <a:endParaRPr lang="en-GB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0252072" y="3074197"/>
                  <a:ext cx="887294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−3, 4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2072" y="3074197"/>
                  <a:ext cx="887294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TextBox 68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3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40681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958" y="5899"/>
            <a:ext cx="5780057" cy="4381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(stable)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958" y="532780"/>
            <a:ext cx="2241901" cy="2060502"/>
            <a:chOff x="1227440" y="546083"/>
            <a:chExt cx="2241901" cy="2060502"/>
          </a:xfrm>
        </p:grpSpPr>
        <p:sp>
          <p:nvSpPr>
            <p:cNvPr id="6" name="Rectangle 5"/>
            <p:cNvSpPr/>
            <p:nvPr/>
          </p:nvSpPr>
          <p:spPr>
            <a:xfrm>
              <a:off x="1227440" y="591963"/>
              <a:ext cx="2241901" cy="2014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299779" y="1597447"/>
                  <a:ext cx="2102435" cy="767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779" y="1597447"/>
                  <a:ext cx="2102435" cy="7675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1509740" y="546083"/>
              <a:ext cx="18710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(Stable) Formula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1553198" y="1088884"/>
                  <a:ext cx="161710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198" y="1088884"/>
                  <a:ext cx="1617109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2269183" y="578659"/>
            <a:ext cx="6331243" cy="2010969"/>
            <a:chOff x="2844797" y="572433"/>
            <a:chExt cx="6331243" cy="2010969"/>
          </a:xfrm>
        </p:grpSpPr>
        <p:sp>
          <p:nvSpPr>
            <p:cNvPr id="40" name="Rectangle 39"/>
            <p:cNvSpPr/>
            <p:nvPr/>
          </p:nvSpPr>
          <p:spPr>
            <a:xfrm>
              <a:off x="2844797" y="572433"/>
              <a:ext cx="6299200" cy="20109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889413" y="652130"/>
              <a:ext cx="1090754" cy="1746225"/>
              <a:chOff x="4000568" y="671660"/>
              <a:chExt cx="1090754" cy="1746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4000568" y="1154143"/>
                    <a:ext cx="10667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=1.0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0568" y="1154143"/>
                    <a:ext cx="1066702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4019297" y="1598173"/>
                    <a:ext cx="107202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=2.0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9297" y="1598173"/>
                    <a:ext cx="107202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TextBox 34"/>
              <p:cNvSpPr txBox="1"/>
              <p:nvPr/>
            </p:nvSpPr>
            <p:spPr>
              <a:xfrm>
                <a:off x="4358230" y="671660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4019297" y="2048553"/>
                    <a:ext cx="107202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=3.0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9297" y="2048553"/>
                    <a:ext cx="107202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/>
            <p:cNvGrpSpPr/>
            <p:nvPr/>
          </p:nvGrpSpPr>
          <p:grpSpPr>
            <a:xfrm>
              <a:off x="5488047" y="621286"/>
              <a:ext cx="3687993" cy="1777069"/>
              <a:chOff x="6599202" y="640816"/>
              <a:chExt cx="3687993" cy="1777069"/>
            </a:xfrm>
          </p:grpSpPr>
          <p:sp>
            <p:nvSpPr>
              <p:cNvPr id="30" name="Right Arrow 29"/>
              <p:cNvSpPr/>
              <p:nvPr/>
            </p:nvSpPr>
            <p:spPr>
              <a:xfrm>
                <a:off x="6599202" y="1700213"/>
                <a:ext cx="311150" cy="165253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6981542" y="1253079"/>
                <a:ext cx="1454150" cy="106196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8781142" y="1159961"/>
                    <a:ext cx="150605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0.09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1142" y="1159961"/>
                    <a:ext cx="150605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/>
                  <p:cNvSpPr/>
                  <p:nvPr/>
                </p:nvSpPr>
                <p:spPr>
                  <a:xfrm>
                    <a:off x="8775819" y="1598173"/>
                    <a:ext cx="151137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)=0.24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5819" y="1598173"/>
                    <a:ext cx="151137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ight Arrow 33"/>
              <p:cNvSpPr/>
              <p:nvPr/>
            </p:nvSpPr>
            <p:spPr>
              <a:xfrm>
                <a:off x="8540652" y="1698768"/>
                <a:ext cx="311150" cy="165253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942639" y="640816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8775819" y="2048553"/>
                    <a:ext cx="151137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)=0.67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5819" y="2048553"/>
                    <a:ext cx="151137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3947535" y="652130"/>
              <a:ext cx="1579145" cy="1746225"/>
              <a:chOff x="5058690" y="671660"/>
              <a:chExt cx="1579145" cy="1746225"/>
            </a:xfrm>
          </p:grpSpPr>
          <p:sp>
            <p:nvSpPr>
              <p:cNvPr id="39" name="Right Arrow 38"/>
              <p:cNvSpPr/>
              <p:nvPr/>
            </p:nvSpPr>
            <p:spPr>
              <a:xfrm>
                <a:off x="5058690" y="1698768"/>
                <a:ext cx="311150" cy="165253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5373957" y="1154143"/>
                    <a:ext cx="123982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=−2.0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957" y="1154143"/>
                    <a:ext cx="123982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5392686" y="1598173"/>
                    <a:ext cx="12451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=−1.0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686" y="1598173"/>
                    <a:ext cx="1245149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/>
              <p:cNvSpPr txBox="1"/>
              <p:nvPr/>
            </p:nvSpPr>
            <p:spPr>
              <a:xfrm>
                <a:off x="5548829" y="671660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/>
                  <p:cNvSpPr/>
                  <p:nvPr/>
                </p:nvSpPr>
                <p:spPr>
                  <a:xfrm>
                    <a:off x="5392686" y="2048553"/>
                    <a:ext cx="89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Rectangle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686" y="2048553"/>
                    <a:ext cx="895694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Group 19"/>
          <p:cNvGrpSpPr/>
          <p:nvPr/>
        </p:nvGrpSpPr>
        <p:grpSpPr>
          <a:xfrm>
            <a:off x="8591229" y="191929"/>
            <a:ext cx="3540438" cy="2360292"/>
            <a:chOff x="5736913" y="3000124"/>
            <a:chExt cx="3540438" cy="236029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913" y="3000124"/>
              <a:ext cx="3540438" cy="23602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6048774" y="3043242"/>
                  <a:ext cx="5150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8774" y="3043242"/>
                  <a:ext cx="515013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8873065" y="4780179"/>
                  <a:ext cx="3863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3065" y="4780179"/>
                  <a:ext cx="386388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6985134" y="4000884"/>
                  <a:ext cx="141038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134" y="4000884"/>
                  <a:ext cx="1410386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7097728" y="3585817"/>
                  <a:ext cx="15494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0)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728" y="3585817"/>
                  <a:ext cx="1549463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Rectangle 53"/>
          <p:cNvSpPr/>
          <p:nvPr/>
        </p:nvSpPr>
        <p:spPr>
          <a:xfrm>
            <a:off x="77146" y="8325"/>
            <a:ext cx="2742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(stable)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1"/>
          <a:srcRect l="2464"/>
          <a:stretch/>
        </p:blipFill>
        <p:spPr>
          <a:xfrm>
            <a:off x="25400" y="2615632"/>
            <a:ext cx="3973375" cy="42231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2"/>
          <a:srcRect t="10186" b="924"/>
          <a:stretch/>
        </p:blipFill>
        <p:spPr>
          <a:xfrm>
            <a:off x="4141211" y="2610750"/>
            <a:ext cx="3808990" cy="4228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22786" y="2602764"/>
            <a:ext cx="3832663" cy="426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Functions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6488668"/>
            <a:ext cx="108234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Edwardian Script ITC" panose="030303020407070D0804" pitchFamily="66" charset="0"/>
              </a:defRPr>
            </a:lvl1pPr>
          </a:lstStyle>
          <a:p>
            <a:r>
              <a:rPr lang="en-US" dirty="0"/>
              <a:t>Year 2022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2009" y="-4092"/>
            <a:ext cx="1383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Course 2022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6567" y="1142856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6101" y="2082208"/>
            <a:ext cx="5549899" cy="4149932"/>
            <a:chOff x="292101" y="1651000"/>
            <a:chExt cx="5549899" cy="4149932"/>
          </a:xfrm>
        </p:grpSpPr>
        <p:sp>
          <p:nvSpPr>
            <p:cNvPr id="3" name="Rectangle 2"/>
            <p:cNvSpPr/>
            <p:nvPr/>
          </p:nvSpPr>
          <p:spPr>
            <a:xfrm>
              <a:off x="292101" y="1651000"/>
              <a:ext cx="5549899" cy="41499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46567" y="1760872"/>
              <a:ext cx="53954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Suppose a person invests </a:t>
              </a:r>
              <a:r>
                <a:rPr lang="en-US" i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 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dollars 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 a savings account with an annual interest rate </a:t>
              </a:r>
              <a:r>
                <a:rPr lang="en-US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compounded annually. The amount of money after 1 year 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46567" y="3421026"/>
              <a:ext cx="38142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amount of money after 2 years 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395124" y="3814148"/>
                  <a:ext cx="53278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24" y="3814148"/>
                  <a:ext cx="532780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265437" y="2730683"/>
                  <a:ext cx="26140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437" y="2730683"/>
                  <a:ext cx="261404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395124" y="4596603"/>
              <a:ext cx="43546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More generally, the amount after t years is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265437" y="5049507"/>
                  <a:ext cx="17376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437" y="5049507"/>
                  <a:ext cx="173765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6311900" y="2082208"/>
            <a:ext cx="5492750" cy="4149932"/>
            <a:chOff x="6699250" y="1732958"/>
            <a:chExt cx="5492750" cy="4149932"/>
          </a:xfrm>
        </p:grpSpPr>
        <p:sp>
          <p:nvSpPr>
            <p:cNvPr id="25" name="Rectangle 24"/>
            <p:cNvSpPr/>
            <p:nvPr/>
          </p:nvSpPr>
          <p:spPr>
            <a:xfrm>
              <a:off x="6699250" y="1732958"/>
              <a:ext cx="5391150" cy="41499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73900" y="1760872"/>
              <a:ext cx="49212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 the money is compounded 2 times per year, the amount of money after half a year is 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773731" y="2497253"/>
                  <a:ext cx="2954911" cy="5821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3731" y="2497253"/>
                  <a:ext cx="2954911" cy="5821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7068974" y="3403008"/>
              <a:ext cx="39038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amount of money after 1 year is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7068974" y="3841660"/>
                  <a:ext cx="4478727" cy="636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974" y="3841660"/>
                  <a:ext cx="4478727" cy="6368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/>
            <p:cNvSpPr/>
            <p:nvPr/>
          </p:nvSpPr>
          <p:spPr>
            <a:xfrm>
              <a:off x="7131050" y="4750008"/>
              <a:ext cx="50609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 years, the amount of money in the account is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7773731" y="5167162"/>
                  <a:ext cx="1905073" cy="636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3731" y="5167162"/>
                  <a:ext cx="1905073" cy="6368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6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Functions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2009" y="-4092"/>
            <a:ext cx="1383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Course 2022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6567" y="1142856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0073" y="1755596"/>
            <a:ext cx="5289549" cy="4975403"/>
            <a:chOff x="355601" y="1749246"/>
            <a:chExt cx="5289549" cy="4975403"/>
          </a:xfrm>
        </p:grpSpPr>
        <p:sp>
          <p:nvSpPr>
            <p:cNvPr id="28" name="Rectangle 27"/>
            <p:cNvSpPr/>
            <p:nvPr/>
          </p:nvSpPr>
          <p:spPr>
            <a:xfrm>
              <a:off x="355601" y="1749246"/>
              <a:ext cx="5289549" cy="49754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6567" y="1905587"/>
              <a:ext cx="50609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 years, the amount of money in the account is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1641791" y="2257564"/>
                  <a:ext cx="1905073" cy="6368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791" y="2257564"/>
                  <a:ext cx="1905073" cy="6368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/>
            <p:cNvSpPr/>
            <p:nvPr/>
          </p:nvSpPr>
          <p:spPr>
            <a:xfrm>
              <a:off x="550073" y="2936934"/>
              <a:ext cx="43053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More generally, if the money is compounded n times per year, the amount of money in the account after t years is given by the function 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641791" y="3983451"/>
                  <a:ext cx="1925078" cy="633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𝑛𝑡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791" y="3983451"/>
                  <a:ext cx="1925078" cy="633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600873" y="4821307"/>
                  <a:ext cx="1129668" cy="4614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set</a:t>
                  </a:r>
                  <a:r>
                    <a:rPr lang="en-US" dirty="0" smtClean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873" y="4821307"/>
                  <a:ext cx="1129668" cy="461473"/>
                </a:xfrm>
                <a:prstGeom prst="rect">
                  <a:avLst/>
                </a:prstGeom>
                <a:blipFill>
                  <a:blip r:embed="rId4"/>
                  <a:stretch>
                    <a:fillRect l="-4301" t="-1316" b="-657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1641791" y="6205752"/>
                  <a:ext cx="12244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791" y="6205752"/>
                  <a:ext cx="122443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1641791" y="5365099"/>
                  <a:ext cx="2160528" cy="7659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𝑚𝑟𝑡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791" y="5365099"/>
                  <a:ext cx="2160528" cy="7659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" t="10626" r="9515" b="8819"/>
          <a:stretch/>
        </p:blipFill>
        <p:spPr>
          <a:xfrm>
            <a:off x="6336035" y="1227550"/>
            <a:ext cx="5692541" cy="5524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035998" y="1843446"/>
                <a:ext cx="1885131" cy="84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998" y="1843446"/>
                <a:ext cx="1885131" cy="84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495680" y="1142856"/>
                <a:ext cx="85812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GB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680" y="1142856"/>
                <a:ext cx="858120" cy="400110"/>
              </a:xfrm>
              <a:prstGeom prst="rect">
                <a:avLst/>
              </a:prstGeom>
              <a:blipFill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354190" y="4560357"/>
                <a:ext cx="2624373" cy="892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2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func>
                      <m:r>
                        <a:rPr lang="en-US" sz="2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GB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190" y="4560357"/>
                <a:ext cx="2624373" cy="8923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2401961" y="1387129"/>
            <a:ext cx="3522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example is from the reference book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0"/>
            <a:ext cx="10638098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511" y="1139370"/>
            <a:ext cx="3745375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Euler's n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umber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67" y="3177216"/>
            <a:ext cx="7575925" cy="31657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75074" y="6381075"/>
            <a:ext cx="5140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https://www.mathsisfun.com/numbers/e-eulers-number.html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23941" y="1547751"/>
            <a:ext cx="3466618" cy="1292636"/>
            <a:chOff x="4323144" y="1596910"/>
            <a:chExt cx="3466618" cy="1292636"/>
          </a:xfrm>
        </p:grpSpPr>
        <p:sp>
          <p:nvSpPr>
            <p:cNvPr id="18" name="Rectangle 17"/>
            <p:cNvSpPr/>
            <p:nvPr/>
          </p:nvSpPr>
          <p:spPr>
            <a:xfrm>
              <a:off x="4323144" y="1596910"/>
              <a:ext cx="3466618" cy="12926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922655" y="1754934"/>
                  <a:ext cx="2199641" cy="1037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sz="2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GB" sz="2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655" y="1754934"/>
                  <a:ext cx="2199641" cy="10377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584" y="1598756"/>
            <a:ext cx="2409825" cy="1190625"/>
          </a:xfrm>
          <a:prstGeom prst="rect">
            <a:avLst/>
          </a:prstGeom>
        </p:spPr>
      </p:pic>
      <p:pic>
        <p:nvPicPr>
          <p:cNvPr id="16" name="Picture 2" descr="VGU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3" y="0"/>
            <a:ext cx="1795599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22790" y="4944061"/>
            <a:ext cx="10529457" cy="51300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2791" y="4416532"/>
            <a:ext cx="10529457" cy="54495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50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2792" y="3897181"/>
            <a:ext cx="10529455" cy="5193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22793" y="3352223"/>
            <a:ext cx="10529455" cy="5449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50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22793" y="2738966"/>
            <a:ext cx="10529455" cy="613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37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22794" y="1371023"/>
            <a:ext cx="10529455" cy="113425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4081" y="2738967"/>
            <a:ext cx="954650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Programming Languages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Python Environment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Basic Data Types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Functions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Conditions</a:t>
            </a:r>
            <a:endParaRPr lang="en-US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6463" y="1489618"/>
            <a:ext cx="2662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1682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35" y="1141762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Comparison operators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273175"/>
            <a:ext cx="5802931" cy="5451475"/>
          </a:xfrm>
          <a:prstGeom prst="rect">
            <a:avLst/>
          </a:prstGeom>
        </p:spPr>
      </p:pic>
      <p:pic>
        <p:nvPicPr>
          <p:cNvPr id="2050" name="Picture 2" descr="https://aivietnam.ai/wp-content/uploads/2019/07/conditi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8" y="3104323"/>
            <a:ext cx="3819852" cy="206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35" y="1141231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condition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10816" y="1917700"/>
            <a:ext cx="3619500" cy="436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7"/>
          <p:cNvSpPr/>
          <p:nvPr/>
        </p:nvSpPr>
        <p:spPr>
          <a:xfrm>
            <a:off x="8206197" y="2117001"/>
            <a:ext cx="1983377" cy="513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K1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다이아몬드 4"/>
          <p:cNvSpPr/>
          <p:nvPr/>
        </p:nvSpPr>
        <p:spPr>
          <a:xfrm>
            <a:off x="8206198" y="3049866"/>
            <a:ext cx="1983377" cy="987183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7"/>
          <p:cNvSpPr/>
          <p:nvPr/>
        </p:nvSpPr>
        <p:spPr>
          <a:xfrm>
            <a:off x="8206197" y="4507764"/>
            <a:ext cx="1983377" cy="584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7"/>
          <p:cNvSpPr/>
          <p:nvPr/>
        </p:nvSpPr>
        <p:spPr>
          <a:xfrm>
            <a:off x="8206197" y="5521561"/>
            <a:ext cx="1983377" cy="513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K2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6"/>
          <p:cNvCxnSpPr>
            <a:stCxn id="10" idx="2"/>
            <a:endCxn id="11" idx="0"/>
          </p:cNvCxnSpPr>
          <p:nvPr/>
        </p:nvCxnSpPr>
        <p:spPr>
          <a:xfrm>
            <a:off x="9197886" y="2630807"/>
            <a:ext cx="1" cy="419059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6"/>
          <p:cNvCxnSpPr>
            <a:stCxn id="11" idx="2"/>
            <a:endCxn id="12" idx="0"/>
          </p:cNvCxnSpPr>
          <p:nvPr/>
        </p:nvCxnSpPr>
        <p:spPr>
          <a:xfrm flipH="1">
            <a:off x="9197886" y="4037049"/>
            <a:ext cx="1" cy="470715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6"/>
          <p:cNvCxnSpPr>
            <a:stCxn id="12" idx="2"/>
            <a:endCxn id="13" idx="0"/>
          </p:cNvCxnSpPr>
          <p:nvPr/>
        </p:nvCxnSpPr>
        <p:spPr>
          <a:xfrm>
            <a:off x="9197886" y="5092700"/>
            <a:ext cx="0" cy="428861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24"/>
          <p:cNvCxnSpPr/>
          <p:nvPr/>
        </p:nvCxnSpPr>
        <p:spPr>
          <a:xfrm flipH="1">
            <a:off x="9197916" y="3540478"/>
            <a:ext cx="991691" cy="1701724"/>
          </a:xfrm>
          <a:prstGeom prst="bentConnector4">
            <a:avLst>
              <a:gd name="adj1" fmla="val -38140"/>
              <a:gd name="adj2" fmla="val 97709"/>
            </a:avLst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579198" y="4074813"/>
            <a:ext cx="61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89574" y="3171146"/>
            <a:ext cx="94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50073" y="1917700"/>
            <a:ext cx="6233701" cy="3975736"/>
            <a:chOff x="329264" y="1558607"/>
            <a:chExt cx="6233701" cy="397573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816" y="2837415"/>
              <a:ext cx="4409149" cy="2235979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487103" y="2447618"/>
              <a:ext cx="1350050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keyword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>
            <a:xfrm>
              <a:off x="1162128" y="2940061"/>
              <a:ext cx="1136572" cy="761156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298700" y="4208679"/>
              <a:ext cx="704489" cy="8824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264" y="5041900"/>
              <a:ext cx="1685077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indentation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42" idx="0"/>
            </p:cNvCxnSpPr>
            <p:nvPr/>
          </p:nvCxnSpPr>
          <p:spPr>
            <a:xfrm flipV="1">
              <a:off x="1171803" y="4393345"/>
              <a:ext cx="1159201" cy="648555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542726" y="1558607"/>
              <a:ext cx="925253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colon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47" idx="2"/>
            </p:cNvCxnSpPr>
            <p:nvPr/>
          </p:nvCxnSpPr>
          <p:spPr>
            <a:xfrm>
              <a:off x="4005353" y="2051050"/>
              <a:ext cx="299947" cy="160020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6" y="1338984"/>
            <a:ext cx="1422034" cy="777875"/>
          </a:xfrm>
        </p:spPr>
        <p:txBody>
          <a:bodyPr/>
          <a:lstStyle/>
          <a:p>
            <a:pPr marL="0" indent="0" algn="r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condition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5752"/>
            <a:ext cx="4806661" cy="1733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16" y="4187347"/>
            <a:ext cx="3885834" cy="267065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43703" y="1165826"/>
            <a:ext cx="3889231" cy="1100479"/>
            <a:chOff x="753133" y="2328521"/>
            <a:chExt cx="3889231" cy="1100479"/>
          </a:xfrm>
        </p:grpSpPr>
        <p:sp>
          <p:nvSpPr>
            <p:cNvPr id="11" name="Rectangle 10"/>
            <p:cNvSpPr/>
            <p:nvPr/>
          </p:nvSpPr>
          <p:spPr>
            <a:xfrm>
              <a:off x="753133" y="2328521"/>
              <a:ext cx="3889231" cy="11004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56556" y="2517464"/>
                  <a:ext cx="3389839" cy="8238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ReLU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556" y="2517464"/>
                  <a:ext cx="3389839" cy="8238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129" y="1165826"/>
            <a:ext cx="5856087" cy="322202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82348" y="2349500"/>
            <a:ext cx="49403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82348" y="4161947"/>
            <a:ext cx="49403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129" y="4652899"/>
            <a:ext cx="2581265" cy="17395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874" y="1141375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if-else condition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78627" y="1613863"/>
            <a:ext cx="4861960" cy="4488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7206677" y="1840326"/>
            <a:ext cx="1983377" cy="513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(K1)</a:t>
            </a:r>
          </a:p>
        </p:txBody>
      </p:sp>
      <p:sp>
        <p:nvSpPr>
          <p:cNvPr id="9" name="다이아몬드 4"/>
          <p:cNvSpPr/>
          <p:nvPr/>
        </p:nvSpPr>
        <p:spPr>
          <a:xfrm>
            <a:off x="7206677" y="2786582"/>
            <a:ext cx="1983377" cy="974343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</a:p>
        </p:txBody>
      </p:sp>
      <p:sp>
        <p:nvSpPr>
          <p:cNvPr id="10" name="직사각형 7"/>
          <p:cNvSpPr/>
          <p:nvPr/>
        </p:nvSpPr>
        <p:spPr>
          <a:xfrm>
            <a:off x="7206676" y="4301142"/>
            <a:ext cx="1983377" cy="5138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</a:p>
        </p:txBody>
      </p:sp>
      <p:sp>
        <p:nvSpPr>
          <p:cNvPr id="11" name="직사각형 7"/>
          <p:cNvSpPr/>
          <p:nvPr/>
        </p:nvSpPr>
        <p:spPr>
          <a:xfrm>
            <a:off x="8305457" y="5433955"/>
            <a:ext cx="2031779" cy="513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(K2)</a:t>
            </a:r>
          </a:p>
        </p:txBody>
      </p:sp>
      <p:cxnSp>
        <p:nvCxnSpPr>
          <p:cNvPr id="12" name="직선 화살표 연결선 16"/>
          <p:cNvCxnSpPr>
            <a:stCxn id="8" idx="2"/>
            <a:endCxn id="9" idx="0"/>
          </p:cNvCxnSpPr>
          <p:nvPr/>
        </p:nvCxnSpPr>
        <p:spPr>
          <a:xfrm>
            <a:off x="8198366" y="2354132"/>
            <a:ext cx="0" cy="432450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6"/>
          <p:cNvCxnSpPr>
            <a:stCxn id="9" idx="2"/>
          </p:cNvCxnSpPr>
          <p:nvPr/>
        </p:nvCxnSpPr>
        <p:spPr>
          <a:xfrm>
            <a:off x="8198366" y="3760925"/>
            <a:ext cx="0" cy="523267"/>
          </a:xfrm>
          <a:prstGeom prst="straightConnector1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58633" y="3798264"/>
            <a:ext cx="61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42848" y="2957675"/>
            <a:ext cx="77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16" name="직사각형 7"/>
          <p:cNvSpPr/>
          <p:nvPr/>
        </p:nvSpPr>
        <p:spPr>
          <a:xfrm>
            <a:off x="9433469" y="4304816"/>
            <a:ext cx="2129317" cy="5138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else</a:t>
            </a:r>
          </a:p>
        </p:txBody>
      </p:sp>
      <p:cxnSp>
        <p:nvCxnSpPr>
          <p:cNvPr id="17" name="꺾인 연결선 24"/>
          <p:cNvCxnSpPr>
            <a:stCxn id="9" idx="3"/>
            <a:endCxn id="16" idx="0"/>
          </p:cNvCxnSpPr>
          <p:nvPr/>
        </p:nvCxnSpPr>
        <p:spPr>
          <a:xfrm>
            <a:off x="9190054" y="3273754"/>
            <a:ext cx="1308074" cy="1031062"/>
          </a:xfrm>
          <a:prstGeom prst="bentConnector2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24"/>
          <p:cNvCxnSpPr>
            <a:stCxn id="10" idx="2"/>
            <a:endCxn id="11" idx="0"/>
          </p:cNvCxnSpPr>
          <p:nvPr/>
        </p:nvCxnSpPr>
        <p:spPr>
          <a:xfrm rot="16200000" flipH="1">
            <a:off x="8450353" y="4562960"/>
            <a:ext cx="619007" cy="1122982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24"/>
          <p:cNvCxnSpPr>
            <a:stCxn id="16" idx="2"/>
            <a:endCxn id="11" idx="0"/>
          </p:cNvCxnSpPr>
          <p:nvPr/>
        </p:nvCxnSpPr>
        <p:spPr>
          <a:xfrm rot="5400000">
            <a:off x="9602072" y="4537898"/>
            <a:ext cx="615333" cy="1176781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193425" y="1930824"/>
            <a:ext cx="6493465" cy="3946816"/>
            <a:chOff x="256741" y="1917700"/>
            <a:chExt cx="6493465" cy="394681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1239" y="2668064"/>
              <a:ext cx="4558967" cy="2732929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56741" y="3680967"/>
              <a:ext cx="1350050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keyword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36" name="Straight Arrow Connector 35"/>
            <p:cNvCxnSpPr>
              <a:stCxn id="35" idx="3"/>
            </p:cNvCxnSpPr>
            <p:nvPr/>
          </p:nvCxnSpPr>
          <p:spPr>
            <a:xfrm flipV="1">
              <a:off x="1606791" y="3680967"/>
              <a:ext cx="681944" cy="246222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283419" y="4579355"/>
              <a:ext cx="704489" cy="8824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41" y="5372073"/>
              <a:ext cx="1685077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indentation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8" idx="0"/>
            </p:cNvCxnSpPr>
            <p:nvPr/>
          </p:nvCxnSpPr>
          <p:spPr>
            <a:xfrm flipV="1">
              <a:off x="1236580" y="4723518"/>
              <a:ext cx="1159201" cy="648555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763535" y="1917700"/>
              <a:ext cx="925253" cy="492443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colon</a:t>
              </a:r>
              <a:endParaRPr lang="en-US" sz="2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40" idx="2"/>
            </p:cNvCxnSpPr>
            <p:nvPr/>
          </p:nvCxnSpPr>
          <p:spPr>
            <a:xfrm flipH="1">
              <a:off x="4226161" y="2410143"/>
              <a:ext cx="1" cy="1095057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5" idx="3"/>
            </p:cNvCxnSpPr>
            <p:nvPr/>
          </p:nvCxnSpPr>
          <p:spPr>
            <a:xfrm>
              <a:off x="1606791" y="3927189"/>
              <a:ext cx="676628" cy="24622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0" idx="2"/>
            </p:cNvCxnSpPr>
            <p:nvPr/>
          </p:nvCxnSpPr>
          <p:spPr>
            <a:xfrm flipH="1">
              <a:off x="3055042" y="2410143"/>
              <a:ext cx="1171120" cy="1763267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86" y="1140589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if-else condition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51516" y="2367227"/>
            <a:ext cx="1422034" cy="77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b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condition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369453" y="2194069"/>
            <a:ext cx="3889231" cy="1100479"/>
            <a:chOff x="753133" y="2328521"/>
            <a:chExt cx="3889231" cy="1100479"/>
          </a:xfrm>
        </p:grpSpPr>
        <p:sp>
          <p:nvSpPr>
            <p:cNvPr id="10" name="Rectangle 9"/>
            <p:cNvSpPr/>
            <p:nvPr/>
          </p:nvSpPr>
          <p:spPr>
            <a:xfrm>
              <a:off x="753133" y="2328521"/>
              <a:ext cx="3889231" cy="11004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56556" y="2517464"/>
                  <a:ext cx="3389839" cy="8238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ReLU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556" y="2517464"/>
                  <a:ext cx="3389839" cy="8238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023" y="3610725"/>
            <a:ext cx="4806661" cy="17335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696171" y="3544473"/>
            <a:ext cx="49403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68299" y="5712569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146118"/>
            <a:ext cx="7900686" cy="102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should a programming language provide?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073" y="1793315"/>
            <a:ext cx="3911968" cy="4398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way to represent numbers using bits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0073" y="2442686"/>
            <a:ext cx="1973208" cy="439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three bits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25869" y="3011074"/>
            <a:ext cx="1187903" cy="353028"/>
            <a:chOff x="541174" y="3229337"/>
            <a:chExt cx="1187903" cy="353028"/>
          </a:xfrm>
        </p:grpSpPr>
        <p:sp>
          <p:nvSpPr>
            <p:cNvPr id="26" name="Rectangle 25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26479" y="3431184"/>
            <a:ext cx="1187903" cy="353028"/>
            <a:chOff x="541174" y="3229337"/>
            <a:chExt cx="1187903" cy="353028"/>
          </a:xfrm>
        </p:grpSpPr>
        <p:sp>
          <p:nvSpPr>
            <p:cNvPr id="39" name="Rectangle 38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30318" y="3852179"/>
            <a:ext cx="1187903" cy="353028"/>
            <a:chOff x="541174" y="3229337"/>
            <a:chExt cx="1187903" cy="353028"/>
          </a:xfrm>
        </p:grpSpPr>
        <p:sp>
          <p:nvSpPr>
            <p:cNvPr id="43" name="Rectangle 42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325869" y="4272289"/>
            <a:ext cx="1187903" cy="353028"/>
            <a:chOff x="541174" y="3229337"/>
            <a:chExt cx="1187903" cy="353028"/>
          </a:xfrm>
        </p:grpSpPr>
        <p:sp>
          <p:nvSpPr>
            <p:cNvPr id="47" name="Rectangle 46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334768" y="4692399"/>
            <a:ext cx="1187903" cy="353028"/>
            <a:chOff x="541174" y="3229337"/>
            <a:chExt cx="1187903" cy="353028"/>
          </a:xfrm>
        </p:grpSpPr>
        <p:sp>
          <p:nvSpPr>
            <p:cNvPr id="51" name="Rectangle 50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35378" y="5110255"/>
            <a:ext cx="1187903" cy="353028"/>
            <a:chOff x="541174" y="3229337"/>
            <a:chExt cx="1187903" cy="353028"/>
          </a:xfrm>
        </p:grpSpPr>
        <p:sp>
          <p:nvSpPr>
            <p:cNvPr id="55" name="Rectangle 54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25869" y="5528111"/>
            <a:ext cx="1187903" cy="353028"/>
            <a:chOff x="541174" y="3229337"/>
            <a:chExt cx="1187903" cy="353028"/>
          </a:xfrm>
        </p:grpSpPr>
        <p:sp>
          <p:nvSpPr>
            <p:cNvPr id="59" name="Rectangle 58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5869" y="5945967"/>
            <a:ext cx="1187903" cy="353028"/>
            <a:chOff x="541174" y="3229337"/>
            <a:chExt cx="1187903" cy="353028"/>
          </a:xfrm>
        </p:grpSpPr>
        <p:sp>
          <p:nvSpPr>
            <p:cNvPr id="63" name="Rectangle 62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0" y="4224940"/>
            <a:ext cx="1334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different </a:t>
            </a:r>
          </a:p>
          <a:p>
            <a:pPr algn="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38086" y="2438829"/>
            <a:ext cx="1973208" cy="439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numbers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726099" y="2438829"/>
            <a:ext cx="1973208" cy="439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numbers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286039" y="3065877"/>
                <a:ext cx="67730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0, 7</m:t>
                          </m:r>
                        </m:e>
                      </m:d>
                    </m:oMath>
                  </m:oMathPara>
                </a14:m>
                <a:endParaRPr lang="en-GB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39" y="3065877"/>
                <a:ext cx="677301" cy="338554"/>
              </a:xfrm>
              <a:prstGeom prst="rect">
                <a:avLst/>
              </a:prstGeom>
              <a:blipFill>
                <a:blip r:embed="rId3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286039" y="3606705"/>
                <a:ext cx="83279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8, 15</m:t>
                          </m:r>
                        </m:e>
                      </m:d>
                    </m:oMath>
                  </m:oMathPara>
                </a14:m>
                <a:endParaRPr lang="en-GB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039" y="3606705"/>
                <a:ext cx="832792" cy="338554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164059" y="3065877"/>
                <a:ext cx="109728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 −8</m:t>
                          </m:r>
                        </m:e>
                      </m:d>
                    </m:oMath>
                  </m:oMathPara>
                </a14:m>
                <a:endParaRPr lang="en-GB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59" y="3065877"/>
                <a:ext cx="1097288" cy="338554"/>
              </a:xfrm>
              <a:prstGeom prst="rect">
                <a:avLst/>
              </a:prstGeom>
              <a:blipFill>
                <a:blip r:embed="rId5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164059" y="3513625"/>
                <a:ext cx="52020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GB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59" y="3513625"/>
                <a:ext cx="52020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9814112" y="2447149"/>
            <a:ext cx="1973208" cy="439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0252072" y="3074197"/>
                <a:ext cx="88729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−3, 4</m:t>
                          </m:r>
                        </m:e>
                      </m:d>
                    </m:oMath>
                  </m:oMathPara>
                </a14:m>
                <a:endParaRPr lang="en-GB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072" y="3074197"/>
                <a:ext cx="887294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303645" y="5150627"/>
            <a:ext cx="47612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distinguish the cases?</a:t>
            </a:r>
            <a:endParaRPr lang="en-GB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26029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86" y="1141085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if-</a:t>
            </a:r>
            <a:r>
              <a:rPr lang="en-US" sz="2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-else condition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250538" y="1683474"/>
            <a:ext cx="7858911" cy="5117376"/>
            <a:chOff x="4079088" y="1639024"/>
            <a:chExt cx="7858911" cy="5117376"/>
          </a:xfrm>
        </p:grpSpPr>
        <p:sp>
          <p:nvSpPr>
            <p:cNvPr id="49" name="Rectangle 48"/>
            <p:cNvSpPr/>
            <p:nvPr/>
          </p:nvSpPr>
          <p:spPr>
            <a:xfrm>
              <a:off x="4079088" y="1639024"/>
              <a:ext cx="7858911" cy="5117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33273" y="1948227"/>
              <a:ext cx="1983377" cy="5138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 (K1)</a:t>
              </a:r>
            </a:p>
          </p:txBody>
        </p:sp>
        <p:sp>
          <p:nvSpPr>
            <p:cNvPr id="9" name="다이아몬드 4"/>
            <p:cNvSpPr/>
            <p:nvPr/>
          </p:nvSpPr>
          <p:spPr>
            <a:xfrm>
              <a:off x="4233274" y="2915873"/>
              <a:ext cx="1983377" cy="989388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kiện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if</a:t>
              </a:r>
            </a:p>
          </p:txBody>
        </p:sp>
        <p:sp>
          <p:nvSpPr>
            <p:cNvPr id="10" name="직사각형 7"/>
            <p:cNvSpPr/>
            <p:nvPr/>
          </p:nvSpPr>
          <p:spPr>
            <a:xfrm>
              <a:off x="4233273" y="4408138"/>
              <a:ext cx="1983377" cy="5138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 </a:t>
              </a:r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if</a:t>
              </a:r>
            </a:p>
          </p:txBody>
        </p:sp>
        <p:sp>
          <p:nvSpPr>
            <p:cNvPr id="11" name="직사각형 7"/>
            <p:cNvSpPr/>
            <p:nvPr/>
          </p:nvSpPr>
          <p:spPr>
            <a:xfrm>
              <a:off x="7265491" y="6127089"/>
              <a:ext cx="2114880" cy="4644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 (K2)</a:t>
              </a:r>
            </a:p>
          </p:txBody>
        </p:sp>
        <p:cxnSp>
          <p:nvCxnSpPr>
            <p:cNvPr id="12" name="직선 화살표 연결선 16"/>
            <p:cNvCxnSpPr>
              <a:stCxn id="8" idx="2"/>
              <a:endCxn id="9" idx="0"/>
            </p:cNvCxnSpPr>
            <p:nvPr/>
          </p:nvCxnSpPr>
          <p:spPr>
            <a:xfrm>
              <a:off x="5224962" y="2462033"/>
              <a:ext cx="1" cy="453840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6"/>
            <p:cNvCxnSpPr/>
            <p:nvPr/>
          </p:nvCxnSpPr>
          <p:spPr>
            <a:xfrm>
              <a:off x="5224963" y="3928763"/>
              <a:ext cx="1" cy="489078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685232" y="3905260"/>
              <a:ext cx="618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55426" y="3041235"/>
              <a:ext cx="845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  <p:sp>
          <p:nvSpPr>
            <p:cNvPr id="16" name="직사각형 7"/>
            <p:cNvSpPr/>
            <p:nvPr/>
          </p:nvSpPr>
          <p:spPr>
            <a:xfrm>
              <a:off x="7265491" y="4417841"/>
              <a:ext cx="2114880" cy="5138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 </a:t>
              </a:r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elif</a:t>
              </a:r>
              <a:endPara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꺾인 연결선 24"/>
            <p:cNvCxnSpPr>
              <a:stCxn id="10" idx="2"/>
              <a:endCxn id="11" idx="1"/>
            </p:cNvCxnSpPr>
            <p:nvPr/>
          </p:nvCxnSpPr>
          <p:spPr>
            <a:xfrm rot="16200000" flipH="1">
              <a:off x="5526553" y="4620352"/>
              <a:ext cx="1437346" cy="2040529"/>
            </a:xfrm>
            <a:prstGeom prst="bentConnector2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다이아몬드 4"/>
            <p:cNvSpPr/>
            <p:nvPr/>
          </p:nvSpPr>
          <p:spPr>
            <a:xfrm>
              <a:off x="7339844" y="2915874"/>
              <a:ext cx="1983377" cy="989876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kiện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elif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직선 화살표 연결선 16"/>
            <p:cNvCxnSpPr>
              <a:stCxn id="9" idx="3"/>
              <a:endCxn id="18" idx="1"/>
            </p:cNvCxnSpPr>
            <p:nvPr/>
          </p:nvCxnSpPr>
          <p:spPr>
            <a:xfrm>
              <a:off x="6216651" y="3410567"/>
              <a:ext cx="1123193" cy="245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7"/>
            <p:cNvSpPr/>
            <p:nvPr/>
          </p:nvSpPr>
          <p:spPr>
            <a:xfrm>
              <a:off x="9673790" y="4427645"/>
              <a:ext cx="2104362" cy="5138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 </a:t>
              </a:r>
              <a:r>
                <a:rPr lang="en-US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else</a:t>
              </a:r>
            </a:p>
          </p:txBody>
        </p:sp>
        <p:cxnSp>
          <p:nvCxnSpPr>
            <p:cNvPr id="21" name="직선 화살표 연결선 16"/>
            <p:cNvCxnSpPr/>
            <p:nvPr/>
          </p:nvCxnSpPr>
          <p:spPr>
            <a:xfrm>
              <a:off x="8331532" y="3928763"/>
              <a:ext cx="0" cy="506991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16"/>
            <p:cNvCxnSpPr/>
            <p:nvPr/>
          </p:nvCxnSpPr>
          <p:spPr>
            <a:xfrm>
              <a:off x="8331532" y="4962854"/>
              <a:ext cx="0" cy="1133028"/>
            </a:xfrm>
            <a:prstGeom prst="straightConnector1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8" idx="3"/>
              <a:endCxn id="20" idx="0"/>
            </p:cNvCxnSpPr>
            <p:nvPr/>
          </p:nvCxnSpPr>
          <p:spPr>
            <a:xfrm>
              <a:off x="9323221" y="3410812"/>
              <a:ext cx="1402750" cy="1016833"/>
            </a:xfrm>
            <a:prstGeom prst="bentConnector2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4"/>
            <p:cNvCxnSpPr>
              <a:stCxn id="20" idx="2"/>
              <a:endCxn id="11" idx="3"/>
            </p:cNvCxnSpPr>
            <p:nvPr/>
          </p:nvCxnSpPr>
          <p:spPr>
            <a:xfrm rot="5400000">
              <a:off x="9344252" y="4977570"/>
              <a:ext cx="1417839" cy="1345600"/>
            </a:xfrm>
            <a:prstGeom prst="bentConnector2">
              <a:avLst/>
            </a:prstGeom>
            <a:ln w="2222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717843" y="3985951"/>
              <a:ext cx="618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62274" y="3027068"/>
              <a:ext cx="739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11" y="2733403"/>
            <a:ext cx="4129375" cy="2317673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081743" y="1867517"/>
            <a:ext cx="925253" cy="49244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lang="en-US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52" idx="2"/>
          </p:cNvCxnSpPr>
          <p:nvPr/>
        </p:nvCxnSpPr>
        <p:spPr>
          <a:xfrm flipH="1">
            <a:off x="1962216" y="2359960"/>
            <a:ext cx="582154" cy="9674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85956" y="4427972"/>
            <a:ext cx="514170" cy="882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19198" y="5409553"/>
            <a:ext cx="1685077" cy="49244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indentation</a:t>
            </a:r>
            <a:endParaRPr lang="en-US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895350" y="4597400"/>
            <a:ext cx="466387" cy="81215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1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588645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86" y="1142851"/>
            <a:ext cx="5378450" cy="77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</a:t>
            </a:r>
            <a:r>
              <a:rPr lang="en-US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-else condition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47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3553808" y="2099089"/>
            <a:ext cx="8281301" cy="2439033"/>
            <a:chOff x="2004679" y="1920726"/>
            <a:chExt cx="8281301" cy="2439033"/>
          </a:xfrm>
        </p:grpSpPr>
        <p:sp>
          <p:nvSpPr>
            <p:cNvPr id="9" name="Rectangle 8"/>
            <p:cNvSpPr/>
            <p:nvPr/>
          </p:nvSpPr>
          <p:spPr>
            <a:xfrm>
              <a:off x="2004679" y="1920726"/>
              <a:ext cx="8281301" cy="24390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556499" y="2218100"/>
              <a:ext cx="6616219" cy="1844287"/>
              <a:chOff x="4217598" y="4412522"/>
              <a:chExt cx="6616219" cy="18442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217598" y="4419430"/>
                    <a:ext cx="3999043" cy="1808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FuzzyEncoding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5,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3,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7598" y="4419430"/>
                    <a:ext cx="3999043" cy="180844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7422306" y="4412522"/>
                    <a:ext cx="3411511" cy="18442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2306" y="4412522"/>
                    <a:ext cx="3411511" cy="18442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3518704" y="4604476"/>
            <a:ext cx="6614931" cy="1628826"/>
            <a:chOff x="3518704" y="4604476"/>
            <a:chExt cx="6614931" cy="1628826"/>
          </a:xfrm>
        </p:grpSpPr>
        <p:sp>
          <p:nvSpPr>
            <p:cNvPr id="4" name="Rectangle 3"/>
            <p:cNvSpPr/>
            <p:nvPr/>
          </p:nvSpPr>
          <p:spPr>
            <a:xfrm>
              <a:off x="5627182" y="5043831"/>
              <a:ext cx="1141612" cy="3067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18704" y="5042971"/>
              <a:ext cx="2108478" cy="3067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956125" y="5042971"/>
              <a:ext cx="2177510" cy="3067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14513" y="5042971"/>
              <a:ext cx="1141612" cy="3067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68794" y="5043831"/>
              <a:ext cx="45719" cy="30672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10078" y="4604476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35123" y="4604479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8788" y="4604480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2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22453" y="4604478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82015" y="4604476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14513" y="5760705"/>
              <a:ext cx="1141612" cy="624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83571" y="5802415"/>
              <a:ext cx="3577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GB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466962" y="30157"/>
            <a:ext cx="4368147" cy="1501631"/>
            <a:chOff x="4223403" y="2194069"/>
            <a:chExt cx="4368147" cy="1501631"/>
          </a:xfrm>
        </p:grpSpPr>
        <p:sp>
          <p:nvSpPr>
            <p:cNvPr id="31" name="Rectangle 30"/>
            <p:cNvSpPr/>
            <p:nvPr/>
          </p:nvSpPr>
          <p:spPr>
            <a:xfrm>
              <a:off x="4223403" y="2194069"/>
              <a:ext cx="4368147" cy="15016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572876" y="2383012"/>
                  <a:ext cx="3765454" cy="11791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LTP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876" y="2383012"/>
                  <a:ext cx="3765454" cy="11791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543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792253" y="1167315"/>
            <a:ext cx="5974668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2630273" y="231496"/>
            <a:ext cx="6451778" cy="93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If-Else Condition and Math (1)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6321" y="1167315"/>
            <a:ext cx="3910333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59198" y="1697741"/>
                <a:ext cx="2686011" cy="430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US" sz="2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198" y="1697741"/>
                <a:ext cx="2686011" cy="430887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32387" y="2101573"/>
                <a:ext cx="2789691" cy="4775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rad>
                    </m:oMath>
                  </m:oMathPara>
                </a14:m>
                <a:endParaRPr 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387" y="2101573"/>
                <a:ext cx="2789691" cy="477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96864" y="1272352"/>
                <a:ext cx="182326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2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864" y="1272352"/>
                <a:ext cx="1823264" cy="430887"/>
              </a:xfrm>
              <a:prstGeom prst="rect">
                <a:avLst/>
              </a:prstGeom>
              <a:blipFill>
                <a:blip r:embed="rId5"/>
                <a:stretch>
                  <a:fillRect l="-4348" t="-10000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96" y="2635442"/>
            <a:ext cx="3369982" cy="3619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213" y="2991577"/>
            <a:ext cx="5156260" cy="296862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419106" y="1330599"/>
            <a:ext cx="143584" cy="11662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851470" y="1266854"/>
            <a:ext cx="4774963" cy="1224444"/>
            <a:chOff x="4851470" y="1266854"/>
            <a:chExt cx="4774963" cy="12244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321846" y="1728453"/>
                  <a:ext cx="3304587" cy="7471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22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2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e>
                            </m:d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1846" y="1728453"/>
                  <a:ext cx="3304587" cy="7471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321846" y="1266854"/>
                  <a:ext cx="182326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Input: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1846" y="1266854"/>
                  <a:ext cx="1823264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4348" t="-9859" b="-267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Arrow 26"/>
            <p:cNvSpPr/>
            <p:nvPr/>
          </p:nvSpPr>
          <p:spPr>
            <a:xfrm>
              <a:off x="4851470" y="1769185"/>
              <a:ext cx="492228" cy="277938"/>
            </a:xfrm>
            <a:prstGeom prst="rightArrow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46519" y="1325010"/>
              <a:ext cx="143584" cy="11662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87252" y="0"/>
            <a:ext cx="6481681" cy="791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If-Else Condition and Math (2)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0" y="665991"/>
            <a:ext cx="10557538" cy="6160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3402"/>
          <a:stretch/>
        </p:blipFill>
        <p:spPr>
          <a:xfrm>
            <a:off x="1216575" y="2931673"/>
            <a:ext cx="4038600" cy="38183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612" y="2927624"/>
            <a:ext cx="6115050" cy="300037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485661" y="741500"/>
            <a:ext cx="2192130" cy="2045275"/>
            <a:chOff x="1485661" y="741500"/>
            <a:chExt cx="2192130" cy="2045275"/>
          </a:xfrm>
        </p:grpSpPr>
        <p:grpSp>
          <p:nvGrpSpPr>
            <p:cNvPr id="3" name="Group 2"/>
            <p:cNvGrpSpPr/>
            <p:nvPr/>
          </p:nvGrpSpPr>
          <p:grpSpPr>
            <a:xfrm>
              <a:off x="1839841" y="1166889"/>
              <a:ext cx="1797103" cy="1619886"/>
              <a:chOff x="3403164" y="2382170"/>
              <a:chExt cx="1797103" cy="1619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3403164" y="2382170"/>
                    <a:ext cx="1771703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if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then</m:t>
                          </m:r>
                        </m:oMath>
                      </m:oMathPara>
                    </a14:m>
                    <a:endParaRPr lang="en-US" sz="22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3164" y="2382170"/>
                    <a:ext cx="1771703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>
                    <a:off x="3810266" y="2782280"/>
                    <a:ext cx="1069011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2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266" y="2782280"/>
                    <a:ext cx="1069011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4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3428564" y="3124379"/>
                    <a:ext cx="1771703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if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then</m:t>
                          </m:r>
                        </m:oMath>
                      </m:oMathPara>
                    </a14:m>
                    <a:endParaRPr lang="en-US" sz="22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8564" y="3124379"/>
                    <a:ext cx="1771703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3810266" y="3524489"/>
                    <a:ext cx="1121204" cy="4775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rad>
                        </m:oMath>
                      </m:oMathPara>
                    </a14:m>
                    <a:endParaRPr lang="en-US" sz="22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266" y="3524489"/>
                    <a:ext cx="1121204" cy="4775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877042" y="741500"/>
                  <a:ext cx="180074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Input: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042" y="741500"/>
                  <a:ext cx="1800749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4407" t="-10000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/>
            <p:cNvSpPr/>
            <p:nvPr/>
          </p:nvSpPr>
          <p:spPr>
            <a:xfrm>
              <a:off x="1485661" y="799348"/>
              <a:ext cx="143584" cy="1987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55918" y="736659"/>
            <a:ext cx="5372100" cy="2044526"/>
            <a:chOff x="5055918" y="736659"/>
            <a:chExt cx="5372100" cy="20445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477000" y="1377491"/>
                  <a:ext cx="3951018" cy="809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e>
                            </m:d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e>
                            </m:d>
                          </m:num>
                          <m:den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US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oMath>
                    </m:oMathPara>
                  </a14:m>
                  <a:endParaRPr 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00" y="1377491"/>
                  <a:ext cx="3951018" cy="80990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477000" y="736659"/>
                  <a:ext cx="180074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Input: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00" y="736659"/>
                  <a:ext cx="1800749" cy="430887"/>
                </a:xfrm>
                <a:prstGeom prst="rect">
                  <a:avLst/>
                </a:prstGeom>
                <a:blipFill>
                  <a:blip r:embed="rId10"/>
                  <a:stretch>
                    <a:fillRect l="-4407" t="-9859" b="-267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Arrow 13"/>
            <p:cNvSpPr/>
            <p:nvPr/>
          </p:nvSpPr>
          <p:spPr>
            <a:xfrm>
              <a:off x="5055918" y="1643473"/>
              <a:ext cx="492228" cy="277938"/>
            </a:xfrm>
            <a:prstGeom prst="rightArrow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02631" y="793759"/>
              <a:ext cx="143584" cy="1987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32288" y="6488668"/>
            <a:ext cx="460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26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51785" y="0"/>
            <a:ext cx="6481681" cy="713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If-Else Condition and Math (3)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9770" y="615959"/>
            <a:ext cx="10388600" cy="6242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08568" y="558858"/>
            <a:ext cx="3145240" cy="2050116"/>
            <a:chOff x="1508568" y="558858"/>
            <a:chExt cx="3145240" cy="2050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993459" y="558858"/>
                  <a:ext cx="180074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Input: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3459" y="558858"/>
                  <a:ext cx="1800749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4407" t="-10000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/>
            <p:cNvSpPr/>
            <p:nvPr/>
          </p:nvSpPr>
          <p:spPr>
            <a:xfrm>
              <a:off x="1508568" y="621548"/>
              <a:ext cx="143584" cy="1987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948772" y="1065602"/>
                  <a:ext cx="2686011" cy="43088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then</m:t>
                        </m:r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772" y="1065602"/>
                  <a:ext cx="2686011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948772" y="1509656"/>
                  <a:ext cx="2705036" cy="47756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then</m:t>
                        </m:r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</m:oMath>
                    </m:oMathPara>
                  </a14:m>
                  <a:endParaRPr 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772" y="1509656"/>
                  <a:ext cx="2705036" cy="4775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1948772" y="2041908"/>
                  <a:ext cx="2519728" cy="43088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=2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then</m:t>
                        </m:r>
                        <m:r>
                          <a:rPr lang="en-US" sz="22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772" y="2041908"/>
                  <a:ext cx="2519728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702" y="2727166"/>
            <a:ext cx="4552950" cy="40767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764" y="2727166"/>
            <a:ext cx="5438606" cy="40767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189268" y="558859"/>
            <a:ext cx="6215702" cy="2044526"/>
            <a:chOff x="5189268" y="558859"/>
            <a:chExt cx="6215702" cy="2044526"/>
          </a:xfrm>
        </p:grpSpPr>
        <p:sp>
          <p:nvSpPr>
            <p:cNvPr id="3" name="Rectangle 2"/>
            <p:cNvSpPr/>
            <p:nvPr/>
          </p:nvSpPr>
          <p:spPr>
            <a:xfrm>
              <a:off x="9628716" y="1396402"/>
              <a:ext cx="1718734" cy="9790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610350" y="558859"/>
                  <a:ext cx="180074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Input: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sz="2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50" y="558859"/>
                  <a:ext cx="1800749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4392" t="-10000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Arrow 13"/>
            <p:cNvSpPr/>
            <p:nvPr/>
          </p:nvSpPr>
          <p:spPr>
            <a:xfrm>
              <a:off x="5189268" y="1465673"/>
              <a:ext cx="492228" cy="277938"/>
            </a:xfrm>
            <a:prstGeom prst="rightArrow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35981" y="615959"/>
              <a:ext cx="143584" cy="1987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610350" y="1032507"/>
                  <a:ext cx="3982629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Convert </a:t>
                  </a:r>
                  <a14:m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2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into a one-hot vector </a:t>
                  </a:r>
                  <a14:m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a14:m>
                  <a:endPara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50" y="1032507"/>
                  <a:ext cx="3982629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1988" t="-8451" b="-281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6610350" y="1913000"/>
                  <a:ext cx="1335622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50" y="1913000"/>
                  <a:ext cx="1335622" cy="430887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6610350" y="1453552"/>
                  <a:ext cx="2234971" cy="4779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=[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ad>
                          <m:radPr>
                            <m:degHide m:val="on"/>
                            <m:ctrlP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50" y="1453552"/>
                  <a:ext cx="2234971" cy="4779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507271" y="1348199"/>
                  <a:ext cx="1897699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1   0    0</m:t>
                        </m:r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271" y="1348199"/>
                  <a:ext cx="1897699" cy="430887"/>
                </a:xfrm>
                <a:prstGeom prst="rect">
                  <a:avLst/>
                </a:prstGeom>
                <a:blipFill>
                  <a:blip r:embed="rId12"/>
                  <a:stretch>
                    <a:fillRect b="-1831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9507272" y="1628865"/>
                  <a:ext cx="1897698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0   1    0</m:t>
                        </m:r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272" y="1628865"/>
                  <a:ext cx="1897698" cy="430887"/>
                </a:xfrm>
                <a:prstGeom prst="rect">
                  <a:avLst/>
                </a:prstGeom>
                <a:blipFill>
                  <a:blip r:embed="rId13"/>
                  <a:stretch>
                    <a:fillRect b="-1831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9507271" y="1944557"/>
                  <a:ext cx="1897699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0   0    1</m:t>
                        </m:r>
                        <m:r>
                          <a:rPr 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271" y="1944557"/>
                  <a:ext cx="1897699" cy="430887"/>
                </a:xfrm>
                <a:prstGeom prst="rect">
                  <a:avLst/>
                </a:prstGeom>
                <a:blipFill>
                  <a:blip r:embed="rId14"/>
                  <a:stretch>
                    <a:fillRect b="-1690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732288" y="6488668"/>
            <a:ext cx="4587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84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400"/>
              <a:buFont typeface="Times New Roman"/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  <a:sym typeface="Times New Roman"/>
              </a:rPr>
              <a:t>Cheat Sheet – Lesson 1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1E456F-B10E-8940-9C9B-D94F634782E2}"/>
              </a:ext>
            </a:extLst>
          </p:cNvPr>
          <p:cNvSpPr/>
          <p:nvPr/>
        </p:nvSpPr>
        <p:spPr>
          <a:xfrm>
            <a:off x="135923" y="998743"/>
            <a:ext cx="3601477" cy="9353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ED400-CB20-3C4B-89F3-35A903B62948}"/>
              </a:ext>
            </a:extLst>
          </p:cNvPr>
          <p:cNvSpPr txBox="1"/>
          <p:nvPr/>
        </p:nvSpPr>
        <p:spPr>
          <a:xfrm>
            <a:off x="308920" y="844854"/>
            <a:ext cx="2174789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VN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a Python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E41C0-06DE-4646-BA18-7BEBC5DABB71}"/>
              </a:ext>
            </a:extLst>
          </p:cNvPr>
          <p:cNvSpPr txBox="1"/>
          <p:nvPr/>
        </p:nvSpPr>
        <p:spPr>
          <a:xfrm>
            <a:off x="308920" y="1176940"/>
            <a:ext cx="3101545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Python files have “.py” at the end of the filename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E67FC-AF57-3546-9295-09D39ED89467}"/>
              </a:ext>
            </a:extLst>
          </p:cNvPr>
          <p:cNvSpPr txBox="1"/>
          <p:nvPr/>
        </p:nvSpPr>
        <p:spPr>
          <a:xfrm>
            <a:off x="661089" y="1614255"/>
            <a:ext cx="1822619" cy="26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file.py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251EC-571C-8440-AC6B-DF8D7FB526A4}"/>
              </a:ext>
            </a:extLst>
          </p:cNvPr>
          <p:cNvSpPr txBox="1"/>
          <p:nvPr/>
        </p:nvSpPr>
        <p:spPr>
          <a:xfrm>
            <a:off x="308918" y="1393190"/>
            <a:ext cx="2953266" cy="26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To run a Python file: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342E9-DAE7-C14F-83D6-C9A7D60DCECF}"/>
              </a:ext>
            </a:extLst>
          </p:cNvPr>
          <p:cNvSpPr/>
          <p:nvPr/>
        </p:nvSpPr>
        <p:spPr>
          <a:xfrm>
            <a:off x="135924" y="2156740"/>
            <a:ext cx="3601476" cy="1476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46892B-67AC-B445-B760-31DADA9734A9}"/>
              </a:ext>
            </a:extLst>
          </p:cNvPr>
          <p:cNvSpPr txBox="1"/>
          <p:nvPr/>
        </p:nvSpPr>
        <p:spPr>
          <a:xfrm>
            <a:off x="308919" y="2002850"/>
            <a:ext cx="2174789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VN"/>
            </a:defPPr>
            <a:lvl1pPr algn="ctr"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VN" dirty="0"/>
              <a:t>Virtual Environment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307B1-DD12-CA46-AF71-C2DD987543EC}"/>
              </a:ext>
            </a:extLst>
          </p:cNvPr>
          <p:cNvSpPr txBox="1"/>
          <p:nvPr/>
        </p:nvSpPr>
        <p:spPr>
          <a:xfrm>
            <a:off x="308919" y="2334936"/>
            <a:ext cx="4015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Install Python Virtual Environment (in Linux):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4EE53-A8FF-6E4F-989F-27E7ABCF8712}"/>
              </a:ext>
            </a:extLst>
          </p:cNvPr>
          <p:cNvSpPr txBox="1"/>
          <p:nvPr/>
        </p:nvSpPr>
        <p:spPr>
          <a:xfrm>
            <a:off x="549359" y="2542083"/>
            <a:ext cx="32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 apt-get install –y python3-env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91F1C-F579-9647-AC0F-59703F1A7D98}"/>
              </a:ext>
            </a:extLst>
          </p:cNvPr>
          <p:cNvSpPr txBox="1"/>
          <p:nvPr/>
        </p:nvSpPr>
        <p:spPr>
          <a:xfrm>
            <a:off x="308919" y="2702657"/>
            <a:ext cx="3360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Create a virtual environment: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A33F4-3BD1-FF4E-8E10-9C0723AB3B70}"/>
              </a:ext>
            </a:extLst>
          </p:cNvPr>
          <p:cNvSpPr txBox="1"/>
          <p:nvPr/>
        </p:nvSpPr>
        <p:spPr>
          <a:xfrm>
            <a:off x="554518" y="2925796"/>
            <a:ext cx="3008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python3 –m venv a_name</a:t>
            </a:r>
            <a:endParaRPr lang="en-VN" sz="11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FA6B30-2FFB-BD4C-80C8-E878C7607CFF}"/>
              </a:ext>
            </a:extLst>
          </p:cNvPr>
          <p:cNvSpPr txBox="1"/>
          <p:nvPr/>
        </p:nvSpPr>
        <p:spPr>
          <a:xfrm>
            <a:off x="308919" y="3084696"/>
            <a:ext cx="3008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Activate a virtual environment: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6E262-A6F0-7543-926D-EA0D19A6989B}"/>
              </a:ext>
            </a:extLst>
          </p:cNvPr>
          <p:cNvSpPr txBox="1"/>
          <p:nvPr/>
        </p:nvSpPr>
        <p:spPr>
          <a:xfrm>
            <a:off x="661089" y="3293959"/>
            <a:ext cx="3008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 a_name/bin/activate</a:t>
            </a:r>
            <a:endParaRPr lang="en-VN" sz="11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F447A5-B5CB-1446-ADF2-089408DCCF64}"/>
              </a:ext>
            </a:extLst>
          </p:cNvPr>
          <p:cNvSpPr/>
          <p:nvPr/>
        </p:nvSpPr>
        <p:spPr>
          <a:xfrm>
            <a:off x="135925" y="3873633"/>
            <a:ext cx="3601476" cy="580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64EE4-A896-7B45-9B4A-1FA294F107F2}"/>
              </a:ext>
            </a:extLst>
          </p:cNvPr>
          <p:cNvSpPr txBox="1"/>
          <p:nvPr/>
        </p:nvSpPr>
        <p:spPr>
          <a:xfrm>
            <a:off x="308920" y="3719745"/>
            <a:ext cx="2174789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VN"/>
            </a:defPPr>
            <a:lvl1pPr algn="ctr"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VN" dirty="0"/>
              <a:t>Install new package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887960-6658-2144-A37D-8E0EB8C17E82}"/>
              </a:ext>
            </a:extLst>
          </p:cNvPr>
          <p:cNvSpPr txBox="1"/>
          <p:nvPr/>
        </p:nvSpPr>
        <p:spPr>
          <a:xfrm>
            <a:off x="308918" y="3988889"/>
            <a:ext cx="2174789" cy="25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e.g: to install </a:t>
            </a:r>
            <a:r>
              <a:rPr lang="en-VN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matplotlib:</a:t>
            </a:r>
            <a:endParaRPr lang="en-V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A79D53-0364-654B-B224-13AB0A3296BC}"/>
              </a:ext>
            </a:extLst>
          </p:cNvPr>
          <p:cNvSpPr txBox="1"/>
          <p:nvPr/>
        </p:nvSpPr>
        <p:spPr>
          <a:xfrm>
            <a:off x="702276" y="4181411"/>
            <a:ext cx="2174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matplotlib</a:t>
            </a:r>
            <a:endParaRPr lang="en-VN" sz="11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70549B-1924-7940-A54C-42755DC8A117}"/>
              </a:ext>
            </a:extLst>
          </p:cNvPr>
          <p:cNvSpPr/>
          <p:nvPr/>
        </p:nvSpPr>
        <p:spPr>
          <a:xfrm>
            <a:off x="135924" y="4692615"/>
            <a:ext cx="3601476" cy="20767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374B3E-D3CC-D44B-B08D-C368FD477D31}"/>
              </a:ext>
            </a:extLst>
          </p:cNvPr>
          <p:cNvSpPr txBox="1"/>
          <p:nvPr/>
        </p:nvSpPr>
        <p:spPr>
          <a:xfrm>
            <a:off x="308919" y="4538727"/>
            <a:ext cx="2174789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VN"/>
            </a:defPPr>
            <a:lvl1pPr algn="ctr"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VN" dirty="0"/>
              <a:t>Variable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B5E3ED-DD2B-4949-9C54-A7CED8B762B9}"/>
              </a:ext>
            </a:extLst>
          </p:cNvPr>
          <p:cNvSpPr txBox="1"/>
          <p:nvPr/>
        </p:nvSpPr>
        <p:spPr>
          <a:xfrm>
            <a:off x="308919" y="4855155"/>
            <a:ext cx="2953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Declare a variable: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51FFE0-5B0D-964B-BBD8-49999708F1B9}"/>
              </a:ext>
            </a:extLst>
          </p:cNvPr>
          <p:cNvSpPr txBox="1"/>
          <p:nvPr/>
        </p:nvSpPr>
        <p:spPr>
          <a:xfrm>
            <a:off x="702275" y="5044465"/>
            <a:ext cx="2860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variable_name = variable_value</a:t>
            </a:r>
            <a:endParaRPr lang="en-VN" sz="11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7AC96F-A8CF-204A-A712-A72D18E498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7694" y="5509065"/>
          <a:ext cx="2837934" cy="109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18967">
                  <a:extLst>
                    <a:ext uri="{9D8B030D-6E8A-4147-A177-3AD203B41FA5}">
                      <a16:colId xmlns:a16="http://schemas.microsoft.com/office/drawing/2014/main" val="464577906"/>
                    </a:ext>
                  </a:extLst>
                </a:gridCol>
                <a:gridCol w="1418967">
                  <a:extLst>
                    <a:ext uri="{9D8B030D-6E8A-4147-A177-3AD203B41FA5}">
                      <a16:colId xmlns:a16="http://schemas.microsoft.com/office/drawing/2014/main" val="2365783349"/>
                    </a:ext>
                  </a:extLst>
                </a:gridCol>
              </a:tblGrid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b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2, 0, -1, 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1671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1.5, 0.5, -3.21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09392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‘AI’, “VIETNAM”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10895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0357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E69ECF33-B707-6F42-8AA4-D51736360CFD}"/>
              </a:ext>
            </a:extLst>
          </p:cNvPr>
          <p:cNvSpPr txBox="1"/>
          <p:nvPr/>
        </p:nvSpPr>
        <p:spPr>
          <a:xfrm>
            <a:off x="308919" y="5231658"/>
            <a:ext cx="3101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Variable types: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F68093-EF77-4840-94EF-225A3542406B}"/>
              </a:ext>
            </a:extLst>
          </p:cNvPr>
          <p:cNvSpPr/>
          <p:nvPr/>
        </p:nvSpPr>
        <p:spPr>
          <a:xfrm>
            <a:off x="3908319" y="998743"/>
            <a:ext cx="2649002" cy="29901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A06D1F-A6C6-2246-98F1-428EDF46D6D4}"/>
              </a:ext>
            </a:extLst>
          </p:cNvPr>
          <p:cNvSpPr txBox="1"/>
          <p:nvPr/>
        </p:nvSpPr>
        <p:spPr>
          <a:xfrm>
            <a:off x="4081317" y="844855"/>
            <a:ext cx="1503938" cy="2782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VN"/>
            </a:defPPr>
            <a:lvl1pPr algn="ctr"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VN" dirty="0"/>
              <a:t>Basic Operators</a:t>
            </a:r>
          </a:p>
        </p:txBody>
      </p:sp>
      <p:graphicFrame>
        <p:nvGraphicFramePr>
          <p:cNvPr id="47" name="Table 6">
            <a:extLst>
              <a:ext uri="{FF2B5EF4-FFF2-40B4-BE49-F238E27FC236}">
                <a16:creationId xmlns:a16="http://schemas.microsoft.com/office/drawing/2014/main" id="{4B5723FE-F6FD-4F44-BA12-388FF25D88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0209" y="1222237"/>
          <a:ext cx="2174788" cy="254576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7394">
                  <a:extLst>
                    <a:ext uri="{9D8B030D-6E8A-4147-A177-3AD203B41FA5}">
                      <a16:colId xmlns:a16="http://schemas.microsoft.com/office/drawing/2014/main" val="464577906"/>
                    </a:ext>
                  </a:extLst>
                </a:gridCol>
                <a:gridCol w="1087394">
                  <a:extLst>
                    <a:ext uri="{9D8B030D-6E8A-4147-A177-3AD203B41FA5}">
                      <a16:colId xmlns:a16="http://schemas.microsoft.com/office/drawing/2014/main" val="2365783349"/>
                    </a:ext>
                  </a:extLst>
                </a:gridCol>
              </a:tblGrid>
              <a:tr h="269954">
                <a:tc>
                  <a:txBody>
                    <a:bodyPr/>
                    <a:lstStyle/>
                    <a:p>
                      <a:pPr algn="ctr"/>
                      <a:r>
                        <a:rPr lang="en-V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16718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algn="ctr"/>
                      <a:r>
                        <a:rPr lang="en-VN" sz="12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093928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algn="ctr"/>
                      <a:r>
                        <a:rPr lang="en-VN" sz="12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Subtraction</a:t>
                      </a:r>
                      <a:endParaRPr lang="en-V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108958"/>
                  </a:ext>
                </a:extLst>
              </a:tr>
              <a:tr h="449924">
                <a:tc>
                  <a:txBody>
                    <a:bodyPr/>
                    <a:lstStyle/>
                    <a:p>
                      <a:pPr algn="ctr"/>
                      <a:r>
                        <a:rPr lang="en-VN" sz="12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03574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algn="ctr"/>
                      <a:r>
                        <a:rPr lang="en-VN" sz="12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519060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algn="ctr"/>
                      <a:r>
                        <a:rPr lang="en-VN" sz="12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55371"/>
                  </a:ext>
                </a:extLst>
              </a:tr>
              <a:tr h="449924">
                <a:tc>
                  <a:txBody>
                    <a:bodyPr/>
                    <a:lstStyle/>
                    <a:p>
                      <a:pPr algn="ctr"/>
                      <a:r>
                        <a:rPr lang="en-VN" sz="12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Floor Division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437967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algn="ctr"/>
                      <a:r>
                        <a:rPr lang="en-VN" sz="12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5093"/>
                  </a:ext>
                </a:extLst>
              </a:tr>
            </a:tbl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B7D87A3A-06D0-0B49-B8D5-DC3943A675FF}"/>
              </a:ext>
            </a:extLst>
          </p:cNvPr>
          <p:cNvSpPr/>
          <p:nvPr/>
        </p:nvSpPr>
        <p:spPr>
          <a:xfrm>
            <a:off x="3910393" y="4233378"/>
            <a:ext cx="2646928" cy="25205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A64C3-F211-FF4C-9EE6-D323D5B3C143}"/>
              </a:ext>
            </a:extLst>
          </p:cNvPr>
          <p:cNvSpPr txBox="1"/>
          <p:nvPr/>
        </p:nvSpPr>
        <p:spPr>
          <a:xfrm>
            <a:off x="4083390" y="4079490"/>
            <a:ext cx="1501866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VN"/>
            </a:defPPr>
            <a:lvl1pPr algn="ctr"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VN" dirty="0"/>
              <a:t>Function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594175-B795-5649-AEE6-3555AF328DE8}"/>
              </a:ext>
            </a:extLst>
          </p:cNvPr>
          <p:cNvSpPr txBox="1"/>
          <p:nvPr/>
        </p:nvSpPr>
        <p:spPr>
          <a:xfrm>
            <a:off x="3910393" y="4677226"/>
            <a:ext cx="264692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0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function_name(</a:t>
            </a:r>
            <a:r>
              <a:rPr lang="en-US" sz="105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paramerters</a:t>
            </a:r>
            <a:r>
              <a:rPr lang="en-US" sz="10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sz="10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‘‘‘</a:t>
            </a:r>
          </a:p>
          <a:p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docstring</a:t>
            </a:r>
          </a:p>
          <a:p>
            <a:r>
              <a:rPr lang="en-US" sz="105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‘‘‘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VN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your code goes here</a:t>
            </a:r>
          </a:p>
          <a:p>
            <a:endParaRPr lang="en-VN" sz="10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VN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result</a:t>
            </a:r>
            <a:endParaRPr lang="en-US" sz="10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5672AC-A5BA-8A4B-991C-6C7BF8DD28B0}"/>
              </a:ext>
            </a:extLst>
          </p:cNvPr>
          <p:cNvSpPr txBox="1"/>
          <p:nvPr/>
        </p:nvSpPr>
        <p:spPr>
          <a:xfrm>
            <a:off x="3962905" y="4400227"/>
            <a:ext cx="2541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Define a function: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6227C8-9658-7F4C-BD23-43B3902ED130}"/>
              </a:ext>
            </a:extLst>
          </p:cNvPr>
          <p:cNvSpPr txBox="1"/>
          <p:nvPr/>
        </p:nvSpPr>
        <p:spPr>
          <a:xfrm>
            <a:off x="3962904" y="5985937"/>
            <a:ext cx="2594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Default values: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AB2842-C346-8D44-A9D5-7A431334B9D5}"/>
              </a:ext>
            </a:extLst>
          </p:cNvPr>
          <p:cNvSpPr txBox="1"/>
          <p:nvPr/>
        </p:nvSpPr>
        <p:spPr>
          <a:xfrm>
            <a:off x="3910394" y="6231498"/>
            <a:ext cx="2594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function_name(p1=0, p2=0):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your code goes here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0F38D5-6D74-5F4A-9B09-36E760D0A49F}"/>
              </a:ext>
            </a:extLst>
          </p:cNvPr>
          <p:cNvSpPr/>
          <p:nvPr/>
        </p:nvSpPr>
        <p:spPr>
          <a:xfrm>
            <a:off x="6716702" y="998743"/>
            <a:ext cx="2821461" cy="3455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7263F8A-E68F-5B4D-8BD1-42DC9E531F08}"/>
              </a:ext>
            </a:extLst>
          </p:cNvPr>
          <p:cNvSpPr txBox="1"/>
          <p:nvPr/>
        </p:nvSpPr>
        <p:spPr>
          <a:xfrm>
            <a:off x="6889699" y="844854"/>
            <a:ext cx="1622856" cy="2757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VN"/>
            </a:defPPr>
            <a:lvl1pPr algn="ctr"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VN" dirty="0"/>
              <a:t>Condition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CDB91F-697B-8140-AEE2-12B0B8507D6A}"/>
              </a:ext>
            </a:extLst>
          </p:cNvPr>
          <p:cNvSpPr txBox="1"/>
          <p:nvPr/>
        </p:nvSpPr>
        <p:spPr>
          <a:xfrm>
            <a:off x="6889699" y="3346306"/>
            <a:ext cx="16228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condition1: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your code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 condition2: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your code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your code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A9A9F9-E0F5-8547-ADA2-1834E48ECFAA}"/>
              </a:ext>
            </a:extLst>
          </p:cNvPr>
          <p:cNvSpPr txBox="1"/>
          <p:nvPr/>
        </p:nvSpPr>
        <p:spPr>
          <a:xfrm>
            <a:off x="6769215" y="1165592"/>
            <a:ext cx="1829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Comparision Operators:</a:t>
            </a:r>
          </a:p>
        </p:txBody>
      </p:sp>
      <p:graphicFrame>
        <p:nvGraphicFramePr>
          <p:cNvPr id="62" name="Table 6">
            <a:extLst>
              <a:ext uri="{FF2B5EF4-FFF2-40B4-BE49-F238E27FC236}">
                <a16:creationId xmlns:a16="http://schemas.microsoft.com/office/drawing/2014/main" id="{40535B15-3CE5-6D45-96F9-8990235192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36151" y="1454815"/>
          <a:ext cx="2575367" cy="15791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82651">
                  <a:extLst>
                    <a:ext uri="{9D8B030D-6E8A-4147-A177-3AD203B41FA5}">
                      <a16:colId xmlns:a16="http://schemas.microsoft.com/office/drawing/2014/main" val="464577906"/>
                    </a:ext>
                  </a:extLst>
                </a:gridCol>
                <a:gridCol w="1392716">
                  <a:extLst>
                    <a:ext uri="{9D8B030D-6E8A-4147-A177-3AD203B41FA5}">
                      <a16:colId xmlns:a16="http://schemas.microsoft.com/office/drawing/2014/main" val="2365783349"/>
                    </a:ext>
                  </a:extLst>
                </a:gridCol>
              </a:tblGrid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b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1671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09392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10895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03574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 or equal than</a:t>
                      </a:r>
                      <a:endParaRPr lang="en-VN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360816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or equal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521565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294081D5-159D-B444-ADB1-4177B2B18143}"/>
              </a:ext>
            </a:extLst>
          </p:cNvPr>
          <p:cNvSpPr txBox="1"/>
          <p:nvPr/>
        </p:nvSpPr>
        <p:spPr>
          <a:xfrm>
            <a:off x="6769215" y="3144548"/>
            <a:ext cx="1829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Conditional sentence: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D7AE2F8-F12A-154F-BD45-51FD73BA88DF}"/>
              </a:ext>
            </a:extLst>
          </p:cNvPr>
          <p:cNvSpPr/>
          <p:nvPr/>
        </p:nvSpPr>
        <p:spPr>
          <a:xfrm>
            <a:off x="6716702" y="4729336"/>
            <a:ext cx="2821461" cy="2024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96107F-3C44-E24D-BF52-91649D368AD4}"/>
              </a:ext>
            </a:extLst>
          </p:cNvPr>
          <p:cNvSpPr txBox="1"/>
          <p:nvPr/>
        </p:nvSpPr>
        <p:spPr>
          <a:xfrm>
            <a:off x="6889699" y="4575447"/>
            <a:ext cx="1622856" cy="2757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VN"/>
            </a:defPPr>
            <a:lvl1pPr algn="ctr"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VN" dirty="0"/>
              <a:t>Built-in Functions</a:t>
            </a:r>
          </a:p>
        </p:txBody>
      </p:sp>
      <p:graphicFrame>
        <p:nvGraphicFramePr>
          <p:cNvPr id="70" name="Table 6">
            <a:extLst>
              <a:ext uri="{FF2B5EF4-FFF2-40B4-BE49-F238E27FC236}">
                <a16:creationId xmlns:a16="http://schemas.microsoft.com/office/drawing/2014/main" id="{4F42F188-6D19-C54C-8BE9-9BA4623A3E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71969" y="4955066"/>
          <a:ext cx="2575367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61644">
                  <a:extLst>
                    <a:ext uri="{9D8B030D-6E8A-4147-A177-3AD203B41FA5}">
                      <a16:colId xmlns:a16="http://schemas.microsoft.com/office/drawing/2014/main" val="464577906"/>
                    </a:ext>
                  </a:extLst>
                </a:gridCol>
                <a:gridCol w="1313723">
                  <a:extLst>
                    <a:ext uri="{9D8B030D-6E8A-4147-A177-3AD203B41FA5}">
                      <a16:colId xmlns:a16="http://schemas.microsoft.com/office/drawing/2014/main" val="2365783349"/>
                    </a:ext>
                  </a:extLst>
                </a:gridCol>
              </a:tblGrid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print(params)</a:t>
                      </a:r>
                      <a:endParaRPr lang="en-VN" sz="1050" b="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VN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rint value onto the screen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51671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type(params)</a:t>
                      </a:r>
                      <a:endParaRPr lang="en-VN" sz="105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eturn class type of 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09392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input(prompt)</a:t>
                      </a:r>
                      <a:endParaRPr lang="en-VN" sz="105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Ask user to input a string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10895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int(), float()</a:t>
                      </a:r>
                      <a:endParaRPr lang="en-VN" sz="105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conversion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517395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A4B6DF2D-DFBF-BB44-891A-3E64D1A68EFA}"/>
              </a:ext>
            </a:extLst>
          </p:cNvPr>
          <p:cNvSpPr/>
          <p:nvPr/>
        </p:nvSpPr>
        <p:spPr>
          <a:xfrm>
            <a:off x="9653349" y="1003431"/>
            <a:ext cx="2402727" cy="2024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FFE642-CEFF-DA43-B893-9FC92309E018}"/>
              </a:ext>
            </a:extLst>
          </p:cNvPr>
          <p:cNvSpPr txBox="1"/>
          <p:nvPr/>
        </p:nvSpPr>
        <p:spPr>
          <a:xfrm>
            <a:off x="9826346" y="849542"/>
            <a:ext cx="1622856" cy="2757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VN"/>
            </a:defPPr>
            <a:lvl1pPr algn="ctr"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VN" dirty="0"/>
              <a:t>Overflow/Underflow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14CEF05-7CD9-E54C-B270-D4EFF07A4D4C}"/>
              </a:ext>
            </a:extLst>
          </p:cNvPr>
          <p:cNvSpPr/>
          <p:nvPr/>
        </p:nvSpPr>
        <p:spPr>
          <a:xfrm>
            <a:off x="9653349" y="3342568"/>
            <a:ext cx="2402727" cy="34114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CFAA68-F3A8-474F-B457-402898B5F7E3}"/>
              </a:ext>
            </a:extLst>
          </p:cNvPr>
          <p:cNvSpPr txBox="1"/>
          <p:nvPr/>
        </p:nvSpPr>
        <p:spPr>
          <a:xfrm>
            <a:off x="9826346" y="3188680"/>
            <a:ext cx="1622856" cy="2757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VN"/>
            </a:defPPr>
            <a:lvl1pPr algn="ctr"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VN" dirty="0"/>
              <a:t>For Loop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070713-5ABC-4A47-9E3A-37EFB5A5A47B}"/>
              </a:ext>
            </a:extLst>
          </p:cNvPr>
          <p:cNvSpPr txBox="1"/>
          <p:nvPr/>
        </p:nvSpPr>
        <p:spPr>
          <a:xfrm>
            <a:off x="9730944" y="1318951"/>
            <a:ext cx="2152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1e-100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print(result) </a:t>
            </a:r>
            <a:r>
              <a:rPr lang="en-US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1e-100 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1e-1000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print(result) </a:t>
            </a:r>
            <a:r>
              <a:rPr lang="en-US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0.0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B94303-54FE-6249-9ED8-0B54A24D30E4}"/>
              </a:ext>
            </a:extLst>
          </p:cNvPr>
          <p:cNvSpPr txBox="1"/>
          <p:nvPr/>
        </p:nvSpPr>
        <p:spPr>
          <a:xfrm>
            <a:off x="9730944" y="2241338"/>
            <a:ext cx="2152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1e100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print(result) </a:t>
            </a:r>
            <a:r>
              <a:rPr lang="en-US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1e+100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1e1000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print(result) </a:t>
            </a:r>
            <a:r>
              <a:rPr lang="en-US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inf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48C4A9-8B20-7E49-8358-C2CFAE3E0AD4}"/>
              </a:ext>
            </a:extLst>
          </p:cNvPr>
          <p:cNvSpPr txBox="1"/>
          <p:nvPr/>
        </p:nvSpPr>
        <p:spPr>
          <a:xfrm>
            <a:off x="9688505" y="1131609"/>
            <a:ext cx="1829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Underflow: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1FBEB66-644E-A64C-A9C6-44A00BA601EA}"/>
              </a:ext>
            </a:extLst>
          </p:cNvPr>
          <p:cNvSpPr txBox="1"/>
          <p:nvPr/>
        </p:nvSpPr>
        <p:spPr>
          <a:xfrm>
            <a:off x="9688505" y="2048792"/>
            <a:ext cx="1829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Overflow:</a:t>
            </a:r>
          </a:p>
        </p:txBody>
      </p:sp>
      <p:graphicFrame>
        <p:nvGraphicFramePr>
          <p:cNvPr id="80" name="Table 6">
            <a:extLst>
              <a:ext uri="{FF2B5EF4-FFF2-40B4-BE49-F238E27FC236}">
                <a16:creationId xmlns:a16="http://schemas.microsoft.com/office/drawing/2014/main" id="{3A09917E-58D2-F245-B12C-C87B10A9E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60586" y="4297096"/>
          <a:ext cx="2002710" cy="13159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01355">
                  <a:extLst>
                    <a:ext uri="{9D8B030D-6E8A-4147-A177-3AD203B41FA5}">
                      <a16:colId xmlns:a16="http://schemas.microsoft.com/office/drawing/2014/main" val="464577906"/>
                    </a:ext>
                  </a:extLst>
                </a:gridCol>
                <a:gridCol w="1001355">
                  <a:extLst>
                    <a:ext uri="{9D8B030D-6E8A-4147-A177-3AD203B41FA5}">
                      <a16:colId xmlns:a16="http://schemas.microsoft.com/office/drawing/2014/main" val="2153624199"/>
                    </a:ext>
                  </a:extLst>
                </a:gridCol>
              </a:tblGrid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b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“aivietnam”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51671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(1, 2, 3)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09392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 2, 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10895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{‘key1’: 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03574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range()</a:t>
                      </a:r>
                      <a:endParaRPr lang="en-VN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range(0, 5, 1)</a:t>
                      </a:r>
                      <a:endParaRPr lang="en-VN" sz="105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360816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94BBC11B-C31B-144B-ACE6-DABE66DF23AE}"/>
              </a:ext>
            </a:extLst>
          </p:cNvPr>
          <p:cNvSpPr txBox="1"/>
          <p:nvPr/>
        </p:nvSpPr>
        <p:spPr>
          <a:xfrm>
            <a:off x="9688505" y="3464429"/>
            <a:ext cx="1829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Create a loop using for: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99DDC5-1F66-A241-814E-7AD68829796A}"/>
              </a:ext>
            </a:extLst>
          </p:cNvPr>
          <p:cNvSpPr txBox="1"/>
          <p:nvPr/>
        </p:nvSpPr>
        <p:spPr>
          <a:xfrm>
            <a:off x="9711160" y="3665884"/>
            <a:ext cx="2152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element in iterable:</a:t>
            </a:r>
          </a:p>
          <a:p>
            <a:r>
              <a:rPr lang="en-US" sz="10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inside your for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28EAAAD-AC5D-6748-A449-84EED8F86A57}"/>
              </a:ext>
            </a:extLst>
          </p:cNvPr>
          <p:cNvSpPr txBox="1"/>
          <p:nvPr/>
        </p:nvSpPr>
        <p:spPr>
          <a:xfrm>
            <a:off x="9697544" y="3987156"/>
            <a:ext cx="1829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Some iterables: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5D1D17E-3848-0046-B85E-E166FA85AFC6}"/>
              </a:ext>
            </a:extLst>
          </p:cNvPr>
          <p:cNvSpPr txBox="1"/>
          <p:nvPr/>
        </p:nvSpPr>
        <p:spPr>
          <a:xfrm>
            <a:off x="9711160" y="5647221"/>
            <a:ext cx="1829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Special keywords:</a:t>
            </a:r>
          </a:p>
        </p:txBody>
      </p:sp>
      <p:graphicFrame>
        <p:nvGraphicFramePr>
          <p:cNvPr id="85" name="Table 6">
            <a:extLst>
              <a:ext uri="{FF2B5EF4-FFF2-40B4-BE49-F238E27FC236}">
                <a16:creationId xmlns:a16="http://schemas.microsoft.com/office/drawing/2014/main" id="{C6913DAC-AE5A-8248-BEBC-5752C4B4F3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60586" y="5943016"/>
          <a:ext cx="2002710" cy="67466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2149">
                  <a:extLst>
                    <a:ext uri="{9D8B030D-6E8A-4147-A177-3AD203B41FA5}">
                      <a16:colId xmlns:a16="http://schemas.microsoft.com/office/drawing/2014/main" val="464577906"/>
                    </a:ext>
                  </a:extLst>
                </a:gridCol>
                <a:gridCol w="1100561">
                  <a:extLst>
                    <a:ext uri="{9D8B030D-6E8A-4147-A177-3AD203B41FA5}">
                      <a16:colId xmlns:a16="http://schemas.microsoft.com/office/drawing/2014/main" val="2153624199"/>
                    </a:ext>
                  </a:extLst>
                </a:gridCol>
              </a:tblGrid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b="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Exit the loop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516718"/>
                  </a:ext>
                </a:extLst>
              </a:tr>
              <a:tr h="263188">
                <a:tc>
                  <a:txBody>
                    <a:bodyPr/>
                    <a:lstStyle/>
                    <a:p>
                      <a:pPr algn="ctr"/>
                      <a:r>
                        <a:rPr lang="en-VN" sz="105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continue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VN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 to next iteration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093928"/>
                  </a:ext>
                </a:extLst>
              </a:tr>
            </a:tbl>
          </a:graphicData>
        </a:graphic>
      </p:graphicFrame>
      <p:sp>
        <p:nvSpPr>
          <p:cNvPr id="60" name="Rectangle 59"/>
          <p:cNvSpPr/>
          <p:nvPr/>
        </p:nvSpPr>
        <p:spPr>
          <a:xfrm>
            <a:off x="35994" y="69621"/>
            <a:ext cx="1297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US" sz="1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</a:t>
            </a:r>
            <a:endParaRPr lang="en-US" sz="1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7286"/>
      </p:ext>
    </p:extLst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5463" y="1360025"/>
            <a:ext cx="10700795" cy="659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remium PSD | Question mark 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3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86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50" y="1143352"/>
            <a:ext cx="7900686" cy="102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should a programming language provide?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073" y="1793315"/>
            <a:ext cx="3911968" cy="4398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way to represent numbers using bits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0073" y="2442686"/>
            <a:ext cx="1973208" cy="439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25869" y="3011074"/>
            <a:ext cx="1187903" cy="353028"/>
            <a:chOff x="541174" y="3229337"/>
            <a:chExt cx="1187903" cy="353028"/>
          </a:xfrm>
        </p:grpSpPr>
        <p:sp>
          <p:nvSpPr>
            <p:cNvPr id="26" name="Rectangle 25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26479" y="3431184"/>
            <a:ext cx="1187903" cy="353028"/>
            <a:chOff x="541174" y="3229337"/>
            <a:chExt cx="1187903" cy="353028"/>
          </a:xfrm>
        </p:grpSpPr>
        <p:sp>
          <p:nvSpPr>
            <p:cNvPr id="39" name="Rectangle 38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30318" y="3852179"/>
            <a:ext cx="1187903" cy="353028"/>
            <a:chOff x="541174" y="3229337"/>
            <a:chExt cx="1187903" cy="353028"/>
          </a:xfrm>
        </p:grpSpPr>
        <p:sp>
          <p:nvSpPr>
            <p:cNvPr id="43" name="Rectangle 42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325869" y="4272289"/>
            <a:ext cx="1187903" cy="353028"/>
            <a:chOff x="541174" y="3229337"/>
            <a:chExt cx="1187903" cy="353028"/>
          </a:xfrm>
        </p:grpSpPr>
        <p:sp>
          <p:nvSpPr>
            <p:cNvPr id="47" name="Rectangle 46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334768" y="4692399"/>
            <a:ext cx="1187903" cy="353028"/>
            <a:chOff x="541174" y="3229337"/>
            <a:chExt cx="1187903" cy="353028"/>
          </a:xfrm>
        </p:grpSpPr>
        <p:sp>
          <p:nvSpPr>
            <p:cNvPr id="51" name="Rectangle 50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35378" y="5110255"/>
            <a:ext cx="1187903" cy="353028"/>
            <a:chOff x="541174" y="3229337"/>
            <a:chExt cx="1187903" cy="353028"/>
          </a:xfrm>
        </p:grpSpPr>
        <p:sp>
          <p:nvSpPr>
            <p:cNvPr id="55" name="Rectangle 54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25869" y="5528111"/>
            <a:ext cx="1187903" cy="353028"/>
            <a:chOff x="541174" y="3229337"/>
            <a:chExt cx="1187903" cy="353028"/>
          </a:xfrm>
        </p:grpSpPr>
        <p:sp>
          <p:nvSpPr>
            <p:cNvPr id="59" name="Rectangle 58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25869" y="5945967"/>
            <a:ext cx="1187903" cy="353028"/>
            <a:chOff x="541174" y="3229337"/>
            <a:chExt cx="1187903" cy="353028"/>
          </a:xfrm>
        </p:grpSpPr>
        <p:sp>
          <p:nvSpPr>
            <p:cNvPr id="63" name="Rectangle 62"/>
            <p:cNvSpPr/>
            <p:nvPr/>
          </p:nvSpPr>
          <p:spPr>
            <a:xfrm>
              <a:off x="541174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37549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332702" y="3229337"/>
              <a:ext cx="396375" cy="353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0" y="4224940"/>
            <a:ext cx="1334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different </a:t>
            </a:r>
          </a:p>
          <a:p>
            <a:pPr algn="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10681" y="2440594"/>
            <a:ext cx="1973208" cy="439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Metadata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62057" y="3992274"/>
            <a:ext cx="2540643" cy="1849584"/>
            <a:chOff x="3562057" y="3992274"/>
            <a:chExt cx="2540643" cy="1849584"/>
          </a:xfrm>
        </p:grpSpPr>
        <p:sp>
          <p:nvSpPr>
            <p:cNvPr id="5" name="Rounded Rectangle 4"/>
            <p:cNvSpPr/>
            <p:nvPr/>
          </p:nvSpPr>
          <p:spPr>
            <a:xfrm>
              <a:off x="3562057" y="3992274"/>
              <a:ext cx="2540643" cy="18495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45774" y="4071498"/>
              <a:ext cx="1973208" cy="7239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 1</a:t>
              </a:r>
            </a:p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 numbers</a:t>
              </a:r>
              <a:endParaRPr lang="en-GB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4489747" y="5009780"/>
                  <a:ext cx="677301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0, 7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9747" y="5009780"/>
                  <a:ext cx="677301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6456226" y="3992274"/>
            <a:ext cx="2540643" cy="1849584"/>
            <a:chOff x="6456226" y="3992274"/>
            <a:chExt cx="2540643" cy="1849584"/>
          </a:xfrm>
        </p:grpSpPr>
        <p:sp>
          <p:nvSpPr>
            <p:cNvPr id="77" name="Rounded Rectangle 76"/>
            <p:cNvSpPr/>
            <p:nvPr/>
          </p:nvSpPr>
          <p:spPr>
            <a:xfrm>
              <a:off x="6456226" y="3992274"/>
              <a:ext cx="2540643" cy="18495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39943" y="4071498"/>
              <a:ext cx="1973208" cy="7239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 2</a:t>
              </a:r>
            </a:p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 numbers</a:t>
              </a:r>
              <a:endParaRPr lang="en-GB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77903" y="5009780"/>
                  <a:ext cx="1097288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−1, −8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903" y="5009780"/>
                  <a:ext cx="1097288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9350395" y="3992274"/>
            <a:ext cx="2540643" cy="1849584"/>
            <a:chOff x="9350395" y="3992274"/>
            <a:chExt cx="2540643" cy="1849584"/>
          </a:xfrm>
        </p:grpSpPr>
        <p:sp>
          <p:nvSpPr>
            <p:cNvPr id="78" name="Rounded Rectangle 77"/>
            <p:cNvSpPr/>
            <p:nvPr/>
          </p:nvSpPr>
          <p:spPr>
            <a:xfrm>
              <a:off x="9350395" y="3992274"/>
              <a:ext cx="2540643" cy="18495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634112" y="4071498"/>
              <a:ext cx="1973208" cy="7239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 3</a:t>
              </a:r>
            </a:p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Mixed</a:t>
              </a:r>
              <a:endParaRPr lang="en-GB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0177069" y="5009780"/>
                  <a:ext cx="887294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−3, 4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7069" y="5009780"/>
                  <a:ext cx="887294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TextBox 67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5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2509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143352"/>
            <a:ext cx="7900686" cy="102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should a programming language provide?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073" y="1793315"/>
            <a:ext cx="3911968" cy="4398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way to represent numbers using bits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0073" y="2442686"/>
            <a:ext cx="1973208" cy="439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eight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6344" y="3256074"/>
            <a:ext cx="1334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 different </a:t>
            </a:r>
          </a:p>
          <a:p>
            <a:pPr algn="r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10681" y="2440594"/>
            <a:ext cx="1973208" cy="439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Metadata</a:t>
            </a:r>
            <a:endParaRPr lang="en-GB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96108" y="3465626"/>
            <a:ext cx="2540643" cy="1482551"/>
            <a:chOff x="3996108" y="3465626"/>
            <a:chExt cx="2540643" cy="1482551"/>
          </a:xfrm>
        </p:grpSpPr>
        <p:sp>
          <p:nvSpPr>
            <p:cNvPr id="5" name="Rounded Rectangle 4"/>
            <p:cNvSpPr/>
            <p:nvPr/>
          </p:nvSpPr>
          <p:spPr>
            <a:xfrm>
              <a:off x="3996108" y="3465626"/>
              <a:ext cx="2540643" cy="14825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279825" y="3544850"/>
              <a:ext cx="1973208" cy="7377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 1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unsigned char</a:t>
              </a:r>
              <a:endParaRPr lang="en-GB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4772287" y="4406334"/>
                  <a:ext cx="988284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0, 255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287" y="4406334"/>
                  <a:ext cx="988284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7614193" y="3465626"/>
            <a:ext cx="2540643" cy="1482551"/>
            <a:chOff x="7614193" y="3465626"/>
            <a:chExt cx="2540643" cy="1482551"/>
          </a:xfrm>
        </p:grpSpPr>
        <p:sp>
          <p:nvSpPr>
            <p:cNvPr id="78" name="Rounded Rectangle 77"/>
            <p:cNvSpPr/>
            <p:nvPr/>
          </p:nvSpPr>
          <p:spPr>
            <a:xfrm>
              <a:off x="7614193" y="3465626"/>
              <a:ext cx="2540643" cy="14825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897910" y="3544850"/>
              <a:ext cx="1973208" cy="7377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 2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char</a:t>
              </a:r>
              <a:endParaRPr lang="en-GB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8203586" y="4406334"/>
                  <a:ext cx="1509259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−127, 128</m:t>
                            </m:r>
                          </m:e>
                        </m:d>
                      </m:oMath>
                    </m:oMathPara>
                  </a14:m>
                  <a:endParaRPr lang="en-GB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586" y="4406334"/>
                  <a:ext cx="1509259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4683889" y="5428977"/>
            <a:ext cx="4742778" cy="1059691"/>
            <a:chOff x="3996109" y="5346897"/>
            <a:chExt cx="4742778" cy="1059691"/>
          </a:xfrm>
        </p:grpSpPr>
        <p:sp>
          <p:nvSpPr>
            <p:cNvPr id="12" name="Rounded Rectangle 11"/>
            <p:cNvSpPr/>
            <p:nvPr/>
          </p:nvSpPr>
          <p:spPr>
            <a:xfrm>
              <a:off x="3996109" y="5353292"/>
              <a:ext cx="4742778" cy="10532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3255" y="5346897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Syntax for 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programmer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77003" y="5777348"/>
              <a:ext cx="23887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char </a:t>
              </a:r>
              <a:r>
                <a:rPr lang="en-US" sz="2200" dirty="0" err="1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a_number</a:t>
              </a:r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6;</a:t>
              </a:r>
              <a:endParaRPr lang="en-GB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8200" y="5785506"/>
            <a:ext cx="3845689" cy="353028"/>
            <a:chOff x="838200" y="5785506"/>
            <a:chExt cx="3845689" cy="353028"/>
          </a:xfrm>
        </p:grpSpPr>
        <p:grpSp>
          <p:nvGrpSpPr>
            <p:cNvPr id="16" name="Group 15"/>
            <p:cNvGrpSpPr/>
            <p:nvPr/>
          </p:nvGrpSpPr>
          <p:grpSpPr>
            <a:xfrm>
              <a:off x="838200" y="5785506"/>
              <a:ext cx="3160325" cy="353028"/>
              <a:chOff x="259969" y="5254258"/>
              <a:chExt cx="3160325" cy="353028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259969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56344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051497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446650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843025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238178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628766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023919" y="5254258"/>
                <a:ext cx="396375" cy="3530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GB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" name="Straight Arrow Connector 18"/>
            <p:cNvCxnSpPr>
              <a:stCxn id="12" idx="1"/>
              <a:endCxn id="83" idx="3"/>
            </p:cNvCxnSpPr>
            <p:nvPr/>
          </p:nvCxnSpPr>
          <p:spPr>
            <a:xfrm flipH="1">
              <a:off x="3998525" y="5962020"/>
              <a:ext cx="685364" cy="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6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20652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55074" y="2359656"/>
            <a:ext cx="1938759" cy="7668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874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906"/>
            <a:ext cx="7900686" cy="1024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should a programming language provide?</a:t>
            </a:r>
            <a:endParaRPr 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073" y="1002835"/>
            <a:ext cx="11190514" cy="1273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072" y="1793315"/>
            <a:ext cx="4282357" cy="4398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represent floating-point numbers?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0375" y="2519249"/>
            <a:ext cx="7681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3.14</a:t>
            </a:r>
            <a:endParaRPr lang="en-GB" sz="2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8816" y="3744938"/>
            <a:ext cx="3054158" cy="1899476"/>
            <a:chOff x="358816" y="3744938"/>
            <a:chExt cx="3054158" cy="1899476"/>
          </a:xfrm>
        </p:grpSpPr>
        <p:sp>
          <p:nvSpPr>
            <p:cNvPr id="15" name="TextBox 14"/>
            <p:cNvSpPr txBox="1"/>
            <p:nvPr/>
          </p:nvSpPr>
          <p:spPr>
            <a:xfrm>
              <a:off x="1625859" y="3822808"/>
              <a:ext cx="126829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3   .   14</a:t>
              </a:r>
              <a:endParaRPr lang="en-GB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442221" y="3744938"/>
              <a:ext cx="667343" cy="648182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2260007" y="3744938"/>
              <a:ext cx="667343" cy="648182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8816" y="4998083"/>
              <a:ext cx="804440" cy="64633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set of bits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/>
            <p:cNvCxnSpPr>
              <a:stCxn id="8" idx="0"/>
              <a:endCxn id="6" idx="3"/>
            </p:cNvCxnSpPr>
            <p:nvPr/>
          </p:nvCxnSpPr>
          <p:spPr>
            <a:xfrm flipV="1">
              <a:off x="761036" y="4298196"/>
              <a:ext cx="778915" cy="699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608534" y="4998082"/>
              <a:ext cx="804440" cy="64633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set of bits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>
              <a:stCxn id="21" idx="0"/>
              <a:endCxn id="17" idx="5"/>
            </p:cNvCxnSpPr>
            <p:nvPr/>
          </p:nvCxnSpPr>
          <p:spPr>
            <a:xfrm flipH="1" flipV="1">
              <a:off x="2829620" y="4298196"/>
              <a:ext cx="181134" cy="699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5538761" y="2523158"/>
            <a:ext cx="1973208" cy="1117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bytes </a:t>
            </a:r>
          </a:p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(32 bits)</a:t>
            </a:r>
          </a:p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8331" y="2519249"/>
            <a:ext cx="1973208" cy="1117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bytes </a:t>
            </a:r>
          </a:p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(64 bits)</a:t>
            </a:r>
          </a:p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38761" y="4315251"/>
            <a:ext cx="4742778" cy="1518390"/>
            <a:chOff x="5538761" y="4315251"/>
            <a:chExt cx="4742778" cy="1518390"/>
          </a:xfrm>
        </p:grpSpPr>
        <p:sp>
          <p:nvSpPr>
            <p:cNvPr id="27" name="Rounded Rectangle 26"/>
            <p:cNvSpPr/>
            <p:nvPr/>
          </p:nvSpPr>
          <p:spPr>
            <a:xfrm>
              <a:off x="5538761" y="4321645"/>
              <a:ext cx="4742778" cy="15119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35907" y="4315251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Syntax for </a:t>
              </a:r>
              <a:r>
                <a:rPr lang="en-US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programmer</a:t>
              </a:r>
              <a:endPara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62659" y="4737127"/>
              <a:ext cx="27735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</a:t>
              </a:r>
              <a:r>
                <a:rPr lang="en-US" sz="2200" dirty="0" err="1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a_number</a:t>
              </a:r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3.14;</a:t>
              </a:r>
              <a:endParaRPr lang="en-GB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40981" y="5229512"/>
              <a:ext cx="37449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double </a:t>
              </a:r>
              <a:r>
                <a:rPr lang="en-US" sz="2200" dirty="0" err="1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another_number</a:t>
              </a:r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sz="2200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2.71;</a:t>
              </a:r>
              <a:endParaRPr lang="en-GB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891038" y="6488668"/>
            <a:ext cx="3225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7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6212" y="-4092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</p:txBody>
      </p:sp>
    </p:spTree>
    <p:extLst>
      <p:ext uri="{BB962C8B-B14F-4D97-AF65-F5344CB8AC3E}">
        <p14:creationId xmlns:p14="http://schemas.microsoft.com/office/powerpoint/2010/main" val="353320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13282</TotalTime>
  <Words>2222</Words>
  <Application>Microsoft Office PowerPoint</Application>
  <PresentationFormat>Widescreen</PresentationFormat>
  <Paragraphs>938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Algerian</vt:lpstr>
      <vt:lpstr>Arial</vt:lpstr>
      <vt:lpstr>Bahnschrift Light SemiCondensed</vt:lpstr>
      <vt:lpstr>Calibri</vt:lpstr>
      <vt:lpstr>Calibri Light</vt:lpstr>
      <vt:lpstr>Cambria Math</vt:lpstr>
      <vt:lpstr>Courier New</vt:lpstr>
      <vt:lpstr>Edwardian Script ITC</vt:lpstr>
      <vt:lpstr>Times New Roman</vt:lpstr>
      <vt:lpstr>Wingdings</vt:lpstr>
      <vt:lpstr>Office Theme</vt:lpstr>
      <vt:lpstr>Python</vt:lpstr>
      <vt:lpstr>PowerPoint Presentation</vt:lpstr>
      <vt:lpstr>References</vt:lpstr>
      <vt:lpstr>Programming Languages</vt:lpstr>
      <vt:lpstr>Programming Languages</vt:lpstr>
      <vt:lpstr>Programming Languages</vt:lpstr>
      <vt:lpstr>Programming Languages</vt:lpstr>
      <vt:lpstr>Programming Languages</vt:lpstr>
      <vt:lpstr>Programming Languages</vt:lpstr>
      <vt:lpstr>Programming Languages</vt:lpstr>
      <vt:lpstr>Programming Languages</vt:lpstr>
      <vt:lpstr>PowerPoint Presentation</vt:lpstr>
      <vt:lpstr>Programming Languages</vt:lpstr>
      <vt:lpstr>Programming Languages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Variable</vt:lpstr>
      <vt:lpstr>Variable</vt:lpstr>
      <vt:lpstr>Built-in Functions</vt:lpstr>
      <vt:lpstr>Built-in Functions</vt:lpstr>
      <vt:lpstr>Built-in Functions</vt:lpstr>
      <vt:lpstr>Random and Math Modules</vt:lpstr>
      <vt:lpstr>Random and Math Modules</vt:lpstr>
      <vt:lpstr>Basic Operators</vt:lpstr>
      <vt:lpstr>Example</vt:lpstr>
      <vt:lpstr>Example</vt:lpstr>
      <vt:lpstr>Questions</vt:lpstr>
      <vt:lpstr>Functions</vt:lpstr>
      <vt:lpstr>Functions</vt:lpstr>
      <vt:lpstr>Functions</vt:lpstr>
      <vt:lpstr>Limit</vt:lpstr>
      <vt:lpstr>PowerPoint Presentation</vt:lpstr>
      <vt:lpstr>Limit</vt:lpstr>
      <vt:lpstr>Limit</vt:lpstr>
      <vt:lpstr>Limit</vt:lpstr>
      <vt:lpstr>Limit</vt:lpstr>
      <vt:lpstr>Sigmoid Function</vt:lpstr>
      <vt:lpstr>Activation Functions</vt:lpstr>
      <vt:lpstr>Overflow and Underflow</vt:lpstr>
      <vt:lpstr>Overflow and Underflow</vt:lpstr>
      <vt:lpstr>Softmax function</vt:lpstr>
      <vt:lpstr>Softmax function</vt:lpstr>
      <vt:lpstr>Softmax function (stable)</vt:lpstr>
      <vt:lpstr>Exponential Functions</vt:lpstr>
      <vt:lpstr>Exponential Functions</vt:lpstr>
      <vt:lpstr>Example</vt:lpstr>
      <vt:lpstr>PowerPoint Presentation</vt:lpstr>
      <vt:lpstr>Condition</vt:lpstr>
      <vt:lpstr>Condition</vt:lpstr>
      <vt:lpstr>Condition</vt:lpstr>
      <vt:lpstr>Condition</vt:lpstr>
      <vt:lpstr>Condition</vt:lpstr>
      <vt:lpstr>Condition</vt:lpstr>
      <vt:lpstr>Condition</vt:lpstr>
      <vt:lpstr>PowerPoint Presentation</vt:lpstr>
      <vt:lpstr>PowerPoint Presentation</vt:lpstr>
      <vt:lpstr>PowerPoint Presentation</vt:lpstr>
      <vt:lpstr>Cheat Sheet – Lesson 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</dc:title>
  <dc:creator>Dinh Vinh</dc:creator>
  <cp:lastModifiedBy>Dinh Vinh</cp:lastModifiedBy>
  <cp:revision>735</cp:revision>
  <dcterms:created xsi:type="dcterms:W3CDTF">2020-03-12T03:20:56Z</dcterms:created>
  <dcterms:modified xsi:type="dcterms:W3CDTF">2023-04-27T13:49:25Z</dcterms:modified>
</cp:coreProperties>
</file>